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12" r:id="rId2"/>
    <p:sldId id="300" r:id="rId3"/>
    <p:sldId id="271" r:id="rId4"/>
    <p:sldId id="299" r:id="rId5"/>
    <p:sldId id="278" r:id="rId6"/>
    <p:sldId id="268" r:id="rId7"/>
    <p:sldId id="301" r:id="rId8"/>
    <p:sldId id="302" r:id="rId9"/>
    <p:sldId id="303" r:id="rId10"/>
    <p:sldId id="295" r:id="rId11"/>
    <p:sldId id="306" r:id="rId12"/>
    <p:sldId id="275" r:id="rId13"/>
    <p:sldId id="265" r:id="rId14"/>
    <p:sldId id="267" r:id="rId15"/>
    <p:sldId id="307" r:id="rId16"/>
    <p:sldId id="269" r:id="rId17"/>
    <p:sldId id="308" r:id="rId18"/>
    <p:sldId id="309" r:id="rId19"/>
    <p:sldId id="310" r:id="rId20"/>
    <p:sldId id="31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6"/>
    <a:srgbClr val="E693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116" d="100"/>
          <a:sy n="116" d="100"/>
        </p:scale>
        <p:origin x="1332"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D1C19-3849-4330-8633-0D728024B751}" type="datetimeFigureOut">
              <a:rPr lang="en-US" smtClean="0"/>
              <a:t>4/18/2017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EBC2F-2257-4894-A39B-48510073A01A}" type="slidenum">
              <a:rPr lang="en-US" smtClean="0"/>
              <a:t>‹#›</a:t>
            </a:fld>
            <a:endParaRPr lang="en-US"/>
          </a:p>
        </p:txBody>
      </p:sp>
    </p:spTree>
    <p:extLst>
      <p:ext uri="{BB962C8B-B14F-4D97-AF65-F5344CB8AC3E}">
        <p14:creationId xmlns:p14="http://schemas.microsoft.com/office/powerpoint/2010/main" val="3258631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EXTERNAL – CMS Funding Sponsors &amp; DHMH</a:t>
            </a:r>
          </a:p>
          <a:p>
            <a:endParaRPr lang="en-US" dirty="0"/>
          </a:p>
        </p:txBody>
      </p:sp>
      <p:sp>
        <p:nvSpPr>
          <p:cNvPr id="4" name="Slide Number Placeholder 3"/>
          <p:cNvSpPr>
            <a:spLocks noGrp="1"/>
          </p:cNvSpPr>
          <p:nvPr>
            <p:ph type="sldNum" sz="quarter" idx="10"/>
          </p:nvPr>
        </p:nvSpPr>
        <p:spPr/>
        <p:txBody>
          <a:bodyPr/>
          <a:lstStyle/>
          <a:p>
            <a:fld id="{E232457E-5355-1246-9EC1-B36736A50F70}" type="slidenum">
              <a:rPr lang="en-US" smtClean="0"/>
              <a:t>17</a:t>
            </a:fld>
            <a:endParaRPr lang="en-US"/>
          </a:p>
        </p:txBody>
      </p:sp>
    </p:spTree>
    <p:extLst>
      <p:ext uri="{BB962C8B-B14F-4D97-AF65-F5344CB8AC3E}">
        <p14:creationId xmlns:p14="http://schemas.microsoft.com/office/powerpoint/2010/main" val="3049588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EXTERNAL – CMS Funding Sponsors &amp; DHMH</a:t>
            </a:r>
          </a:p>
        </p:txBody>
      </p:sp>
      <p:sp>
        <p:nvSpPr>
          <p:cNvPr id="4" name="Slide Number Placeholder 3"/>
          <p:cNvSpPr>
            <a:spLocks noGrp="1"/>
          </p:cNvSpPr>
          <p:nvPr>
            <p:ph type="sldNum" sz="quarter" idx="10"/>
          </p:nvPr>
        </p:nvSpPr>
        <p:spPr/>
        <p:txBody>
          <a:bodyPr/>
          <a:lstStyle/>
          <a:p>
            <a:fld id="{E232457E-5355-1246-9EC1-B36736A50F70}" type="slidenum">
              <a:rPr lang="en-US" smtClean="0"/>
              <a:t>18</a:t>
            </a:fld>
            <a:endParaRPr lang="en-US"/>
          </a:p>
        </p:txBody>
      </p:sp>
    </p:spTree>
    <p:extLst>
      <p:ext uri="{BB962C8B-B14F-4D97-AF65-F5344CB8AC3E}">
        <p14:creationId xmlns:p14="http://schemas.microsoft.com/office/powerpoint/2010/main" val="1407683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INTERNAL to CRISP – General program education</a:t>
            </a:r>
          </a:p>
        </p:txBody>
      </p:sp>
      <p:sp>
        <p:nvSpPr>
          <p:cNvPr id="4" name="Slide Number Placeholder 3"/>
          <p:cNvSpPr>
            <a:spLocks noGrp="1"/>
          </p:cNvSpPr>
          <p:nvPr>
            <p:ph type="sldNum" sz="quarter" idx="10"/>
          </p:nvPr>
        </p:nvSpPr>
        <p:spPr/>
        <p:txBody>
          <a:bodyPr/>
          <a:lstStyle/>
          <a:p>
            <a:fld id="{E232457E-5355-1246-9EC1-B36736A50F70}" type="slidenum">
              <a:rPr lang="en-US" smtClean="0"/>
              <a:t>19</a:t>
            </a:fld>
            <a:endParaRPr lang="en-US"/>
          </a:p>
        </p:txBody>
      </p:sp>
    </p:spTree>
    <p:extLst>
      <p:ext uri="{BB962C8B-B14F-4D97-AF65-F5344CB8AC3E}">
        <p14:creationId xmlns:p14="http://schemas.microsoft.com/office/powerpoint/2010/main" val="4261737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INTERNAL to CRISP – General program education</a:t>
            </a:r>
          </a:p>
        </p:txBody>
      </p:sp>
      <p:sp>
        <p:nvSpPr>
          <p:cNvPr id="4" name="Slide Number Placeholder 3"/>
          <p:cNvSpPr>
            <a:spLocks noGrp="1"/>
          </p:cNvSpPr>
          <p:nvPr>
            <p:ph type="sldNum" sz="quarter" idx="10"/>
          </p:nvPr>
        </p:nvSpPr>
        <p:spPr/>
        <p:txBody>
          <a:bodyPr/>
          <a:lstStyle/>
          <a:p>
            <a:fld id="{E232457E-5355-1246-9EC1-B36736A50F70}" type="slidenum">
              <a:rPr lang="en-US" smtClean="0"/>
              <a:t>20</a:t>
            </a:fld>
            <a:endParaRPr lang="en-US"/>
          </a:p>
        </p:txBody>
      </p:sp>
    </p:spTree>
    <p:extLst>
      <p:ext uri="{BB962C8B-B14F-4D97-AF65-F5344CB8AC3E}">
        <p14:creationId xmlns:p14="http://schemas.microsoft.com/office/powerpoint/2010/main" val="12867691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5559" y="1606620"/>
            <a:ext cx="4079632" cy="2387600"/>
          </a:xfrm>
        </p:spPr>
        <p:txBody>
          <a:bodyPr anchor="b"/>
          <a:lstStyle>
            <a:lvl1pPr algn="l">
              <a:defRPr sz="4000">
                <a:solidFill>
                  <a:srgbClr val="E69318"/>
                </a:solidFill>
                <a:latin typeface="Myriad Pro Semibold"/>
              </a:defRPr>
            </a:lvl1pPr>
          </a:lstStyle>
          <a:p>
            <a:r>
              <a:rPr lang="en-US"/>
              <a:t>Click to edit Master title style</a:t>
            </a:r>
            <a:endParaRPr lang="en-US" dirty="0"/>
          </a:p>
        </p:txBody>
      </p:sp>
      <p:sp>
        <p:nvSpPr>
          <p:cNvPr id="3" name="Subtitle 2"/>
          <p:cNvSpPr>
            <a:spLocks noGrp="1"/>
          </p:cNvSpPr>
          <p:nvPr>
            <p:ph type="subTitle" idx="1"/>
          </p:nvPr>
        </p:nvSpPr>
        <p:spPr>
          <a:xfrm>
            <a:off x="185559" y="4240404"/>
            <a:ext cx="4079632" cy="1655762"/>
          </a:xfrm>
        </p:spPr>
        <p:txBody>
          <a:bodyPr>
            <a:normAutofit/>
          </a:bodyPr>
          <a:lstStyle>
            <a:lvl1pPr marL="0" indent="0" algn="l">
              <a:buNone/>
              <a:defRPr sz="1800">
                <a:solidFill>
                  <a:srgbClr val="00559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10735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3632562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3632755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7780" y="189280"/>
            <a:ext cx="7886700" cy="769081"/>
          </a:xfrm>
        </p:spPr>
        <p:txBody>
          <a:bodyPr>
            <a:normAutofit/>
          </a:bodyPr>
          <a:lstStyle>
            <a:lvl1pPr>
              <a:defRPr sz="3200">
                <a:solidFill>
                  <a:schemeClr val="bg1"/>
                </a:solidFill>
                <a:latin typeface="Myriad Pro Semibold"/>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Myriad Pro Semibold"/>
              </a:defRPr>
            </a:lvl1pPr>
            <a:lvl2pPr>
              <a:defRPr>
                <a:latin typeface="Myriad Pro Semibold"/>
              </a:defRPr>
            </a:lvl2pPr>
            <a:lvl3pPr>
              <a:defRPr>
                <a:latin typeface="Myriad Pro Semibold"/>
              </a:defRPr>
            </a:lvl3pPr>
            <a:lvl4pPr>
              <a:defRPr>
                <a:latin typeface="Myriad Pro Semibold"/>
              </a:defRPr>
            </a:lvl4pPr>
            <a:lvl5pPr>
              <a:defRPr>
                <a:latin typeface="Myriad Pro Semi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2393805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850479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4025257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F192F5-7590-44FF-9C83-33DE5B563EC3}" type="slidenum">
              <a:rPr lang="en-US" smtClean="0"/>
              <a:t>‹#›</a:t>
            </a:fld>
            <a:endParaRPr lang="en-US"/>
          </a:p>
        </p:txBody>
      </p:sp>
      <p:sp>
        <p:nvSpPr>
          <p:cNvPr id="10" name="Title Placeholder 1"/>
          <p:cNvSpPr>
            <a:spLocks noGrp="1"/>
          </p:cNvSpPr>
          <p:nvPr>
            <p:ph type="title"/>
          </p:nvPr>
        </p:nvSpPr>
        <p:spPr>
          <a:xfrm>
            <a:off x="725366" y="198073"/>
            <a:ext cx="7886700" cy="733912"/>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13854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3888394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2300916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2129397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192F5-7590-44FF-9C83-33DE5B563EC3}" type="slidenum">
              <a:rPr lang="en-US" smtClean="0"/>
              <a:t>‹#›</a:t>
            </a:fld>
            <a:endParaRPr lang="en-US"/>
          </a:p>
        </p:txBody>
      </p:sp>
    </p:spTree>
    <p:extLst>
      <p:ext uri="{BB962C8B-B14F-4D97-AF65-F5344CB8AC3E}">
        <p14:creationId xmlns:p14="http://schemas.microsoft.com/office/powerpoint/2010/main" val="334839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5366" y="198073"/>
            <a:ext cx="7886700" cy="7339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latin typeface="Myriad Pro Semibold"/>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Myriad Pro Semibold"/>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Myriad Pro Semibold"/>
              </a:defRPr>
            </a:lvl1pPr>
          </a:lstStyle>
          <a:p>
            <a:fld id="{04F192F5-7590-44FF-9C83-33DE5B563EC3}" type="slidenum">
              <a:rPr lang="en-US" smtClean="0"/>
              <a:pPr/>
              <a:t>‹#›</a:t>
            </a:fld>
            <a:endParaRPr lang="en-US" dirty="0"/>
          </a:p>
        </p:txBody>
      </p:sp>
    </p:spTree>
    <p:extLst>
      <p:ext uri="{BB962C8B-B14F-4D97-AF65-F5344CB8AC3E}">
        <p14:creationId xmlns:p14="http://schemas.microsoft.com/office/powerpoint/2010/main" val="869134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3200" kern="1200">
          <a:solidFill>
            <a:schemeClr val="bg1"/>
          </a:solidFill>
          <a:latin typeface="Myriad Pro Semi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Semi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Semi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Semi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Semi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Semi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CRISP’s Progress in Supporting a Healthier Maryland</a:t>
            </a:r>
          </a:p>
        </p:txBody>
      </p:sp>
      <p:sp>
        <p:nvSpPr>
          <p:cNvPr id="6" name="Subtitle 5"/>
          <p:cNvSpPr>
            <a:spLocks noGrp="1"/>
          </p:cNvSpPr>
          <p:nvPr>
            <p:ph type="subTitle" idx="1"/>
          </p:nvPr>
        </p:nvSpPr>
        <p:spPr/>
        <p:txBody>
          <a:bodyPr/>
          <a:lstStyle/>
          <a:p>
            <a:r>
              <a:rPr lang="en-US" dirty="0"/>
              <a:t>Update to CMSA of the Chesapeake,        April 28th, 2017</a:t>
            </a:r>
          </a:p>
          <a:p>
            <a:endParaRPr lang="en-US" dirty="0"/>
          </a:p>
          <a:p>
            <a:r>
              <a:rPr lang="en-US" dirty="0"/>
              <a:t>David Finney, Chief of Staff</a:t>
            </a:r>
          </a:p>
        </p:txBody>
      </p:sp>
      <p:sp>
        <p:nvSpPr>
          <p:cNvPr id="4" name="Slide Number Placeholder 3"/>
          <p:cNvSpPr>
            <a:spLocks noGrp="1"/>
          </p:cNvSpPr>
          <p:nvPr>
            <p:ph type="sldNum" sz="quarter" idx="4294967295"/>
          </p:nvPr>
        </p:nvSpPr>
        <p:spPr>
          <a:xfrm>
            <a:off x="7086600" y="6356350"/>
            <a:ext cx="2057400" cy="365125"/>
          </a:xfrm>
        </p:spPr>
        <p:txBody>
          <a:bodyPr/>
          <a:lstStyle/>
          <a:p>
            <a:fld id="{04F192F5-7590-44FF-9C83-33DE5B563EC3}" type="slidenum">
              <a:rPr lang="en-US" smtClean="0"/>
              <a:t>1</a:t>
            </a:fld>
            <a:endParaRPr lang="en-US"/>
          </a:p>
        </p:txBody>
      </p:sp>
    </p:spTree>
    <p:extLst>
      <p:ext uri="{BB962C8B-B14F-4D97-AF65-F5344CB8AC3E}">
        <p14:creationId xmlns:p14="http://schemas.microsoft.com/office/powerpoint/2010/main" val="3043193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tx1"/>
                </a:solidFill>
              </a:rPr>
              <a:t>ICN Program</a:t>
            </a:r>
          </a:p>
        </p:txBody>
      </p:sp>
      <p:sp>
        <p:nvSpPr>
          <p:cNvPr id="4" name="Slide Number Placeholder 3"/>
          <p:cNvSpPr>
            <a:spLocks noGrp="1"/>
          </p:cNvSpPr>
          <p:nvPr>
            <p:ph type="sldNum" sz="quarter" idx="12"/>
          </p:nvPr>
        </p:nvSpPr>
        <p:spPr/>
        <p:txBody>
          <a:bodyPr/>
          <a:lstStyle/>
          <a:p>
            <a:fld id="{04F192F5-7590-44FF-9C83-33DE5B563EC3}" type="slidenum">
              <a:rPr lang="en-US" smtClean="0"/>
              <a:t>10</a:t>
            </a:fld>
            <a:endParaRPr lang="en-US"/>
          </a:p>
        </p:txBody>
      </p:sp>
    </p:spTree>
    <p:extLst>
      <p:ext uri="{BB962C8B-B14F-4D97-AF65-F5344CB8AC3E}">
        <p14:creationId xmlns:p14="http://schemas.microsoft.com/office/powerpoint/2010/main" val="1120499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ICN Background</a:t>
            </a:r>
          </a:p>
        </p:txBody>
      </p:sp>
      <p:sp>
        <p:nvSpPr>
          <p:cNvPr id="4" name="Slide Number Placeholder 3"/>
          <p:cNvSpPr>
            <a:spLocks noGrp="1"/>
          </p:cNvSpPr>
          <p:nvPr>
            <p:ph type="sldNum" sz="quarter" idx="12"/>
          </p:nvPr>
        </p:nvSpPr>
        <p:spPr/>
        <p:txBody>
          <a:bodyPr/>
          <a:lstStyle/>
          <a:p>
            <a:fld id="{04F192F5-7590-44FF-9C83-33DE5B563EC3}" type="slidenum">
              <a:rPr lang="en-US" smtClean="0"/>
              <a:t>11</a:t>
            </a:fld>
            <a:endParaRPr lang="en-US"/>
          </a:p>
        </p:txBody>
      </p:sp>
      <p:sp>
        <p:nvSpPr>
          <p:cNvPr id="7" name="Content Placeholder 6"/>
          <p:cNvSpPr txBox="1">
            <a:spLocks noGrp="1"/>
          </p:cNvSpPr>
          <p:nvPr>
            <p:ph idx="1"/>
          </p:nvPr>
        </p:nvSpPr>
        <p:spPr>
          <a:xfrm>
            <a:off x="628650" y="1450240"/>
            <a:ext cx="7886700" cy="5121915"/>
          </a:xfrm>
          <a:prstGeom prst="rect">
            <a:avLst/>
          </a:prstGeom>
          <a:noFill/>
        </p:spPr>
        <p:txBody>
          <a:bodyPr wrap="square" rtlCol="0">
            <a:spAutoFit/>
          </a:bodyPr>
          <a:lstStyle/>
          <a:p>
            <a:pPr marL="0" indent="0">
              <a:buNone/>
            </a:pPr>
            <a:r>
              <a:rPr lang="en-US" sz="2000" dirty="0"/>
              <a:t>In 2014, the Maryland Health Services Cost Review Commission (HSCRC), with the support of the Department of Health and Mental Hygiene (DHMH), established a Care Coordination Work Group to offer advice on how hospitals, physicians, and other key stakeholders can work together with government leaders on effective care coordination to support the Maryland All-Payer model.  </a:t>
            </a:r>
          </a:p>
          <a:p>
            <a:pPr marL="0" indent="0">
              <a:buNone/>
            </a:pPr>
            <a:r>
              <a:rPr lang="en-US" sz="2000" dirty="0"/>
              <a:t>The workgroup led to the creation of the Integrated Care Network Infrastructure or “ICN” project, through which CRISP was charged to establish processes and leverage services for three components critical to modernization effort:</a:t>
            </a:r>
          </a:p>
          <a:p>
            <a:pPr marL="742950" lvl="1" indent="-285750">
              <a:buFont typeface="Arial" panose="020B0604020202020204" pitchFamily="34" charset="0"/>
              <a:buChar char="•"/>
            </a:pPr>
            <a:r>
              <a:rPr lang="en-US" sz="2000" dirty="0"/>
              <a:t>Identification of at-risk patients who could benefit from care coordination or a targeted intervention</a:t>
            </a:r>
          </a:p>
          <a:p>
            <a:pPr marL="742950" lvl="1" indent="-285750">
              <a:buFont typeface="Arial" panose="020B0604020202020204" pitchFamily="34" charset="0"/>
              <a:buChar char="•"/>
            </a:pPr>
            <a:r>
              <a:rPr lang="en-US" sz="2000" dirty="0"/>
              <a:t>Communication—especially at the point of care—of existing patient relationships and connected services</a:t>
            </a:r>
          </a:p>
          <a:p>
            <a:pPr marL="742950" lvl="1" indent="-285750">
              <a:buFont typeface="Arial" panose="020B0604020202020204" pitchFamily="34" charset="0"/>
              <a:buChar char="•"/>
            </a:pPr>
            <a:r>
              <a:rPr lang="en-US" sz="2000" dirty="0"/>
              <a:t>Monitoring the effectiveness of programs and initiatives, especially by measuring their impacts on the bigger total-cost-of-care</a:t>
            </a:r>
          </a:p>
        </p:txBody>
      </p:sp>
    </p:spTree>
    <p:extLst>
      <p:ext uri="{BB962C8B-B14F-4D97-AF65-F5344CB8AC3E}">
        <p14:creationId xmlns:p14="http://schemas.microsoft.com/office/powerpoint/2010/main" val="1449515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t>
            </a:r>
            <a:r>
              <a:rPr lang="en-US" dirty="0" err="1"/>
              <a:t>Workstream</a:t>
            </a:r>
            <a:r>
              <a:rPr lang="en-US" dirty="0"/>
              <a:t>” Framework</a:t>
            </a:r>
          </a:p>
        </p:txBody>
      </p:sp>
      <p:grpSp>
        <p:nvGrpSpPr>
          <p:cNvPr id="4" name="Group 3"/>
          <p:cNvGrpSpPr/>
          <p:nvPr/>
        </p:nvGrpSpPr>
        <p:grpSpPr>
          <a:xfrm>
            <a:off x="781802" y="1357549"/>
            <a:ext cx="7324641" cy="5008541"/>
            <a:chOff x="2625462" y="1483492"/>
            <a:chExt cx="8539128" cy="4874288"/>
          </a:xfrm>
        </p:grpSpPr>
        <p:sp>
          <p:nvSpPr>
            <p:cNvPr id="7" name="Rounded Rectangle 37"/>
            <p:cNvSpPr/>
            <p:nvPr/>
          </p:nvSpPr>
          <p:spPr>
            <a:xfrm>
              <a:off x="2625463" y="4283654"/>
              <a:ext cx="8425994" cy="674045"/>
            </a:xfrm>
            <a:prstGeom prst="roundRect">
              <a:avLst/>
            </a:prstGeom>
            <a:solidFill>
              <a:schemeClr val="accent1">
                <a:lumMod val="60000"/>
                <a:lumOff val="40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00" dirty="0">
                <a:solidFill>
                  <a:prstClr val="white"/>
                </a:solidFill>
                <a:latin typeface="Calibri" panose="020F0502020204030204"/>
              </a:endParaRPr>
            </a:p>
          </p:txBody>
        </p:sp>
        <p:sp>
          <p:nvSpPr>
            <p:cNvPr id="8" name="Rounded Rectangle 38"/>
            <p:cNvSpPr/>
            <p:nvPr/>
          </p:nvSpPr>
          <p:spPr>
            <a:xfrm>
              <a:off x="2625462" y="5683735"/>
              <a:ext cx="8425994" cy="674045"/>
            </a:xfrm>
            <a:prstGeom prst="roundRect">
              <a:avLst/>
            </a:prstGeom>
            <a:solidFill>
              <a:schemeClr val="accent1">
                <a:lumMod val="60000"/>
                <a:lumOff val="40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00" dirty="0">
                <a:solidFill>
                  <a:prstClr val="white"/>
                </a:solidFill>
                <a:latin typeface="Calibri" panose="020F0502020204030204"/>
              </a:endParaRPr>
            </a:p>
          </p:txBody>
        </p:sp>
        <p:sp>
          <p:nvSpPr>
            <p:cNvPr id="9" name="Rounded Rectangle 36"/>
            <p:cNvSpPr/>
            <p:nvPr/>
          </p:nvSpPr>
          <p:spPr>
            <a:xfrm>
              <a:off x="2625464" y="2883573"/>
              <a:ext cx="8425994" cy="674045"/>
            </a:xfrm>
            <a:prstGeom prst="roundRect">
              <a:avLst/>
            </a:prstGeom>
            <a:solidFill>
              <a:schemeClr val="accent1">
                <a:lumMod val="60000"/>
                <a:lumOff val="40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00" dirty="0">
                <a:solidFill>
                  <a:prstClr val="white"/>
                </a:solidFill>
                <a:latin typeface="Calibri" panose="020F0502020204030204"/>
              </a:endParaRPr>
            </a:p>
          </p:txBody>
        </p:sp>
        <p:sp>
          <p:nvSpPr>
            <p:cNvPr id="10" name="Rounded Rectangle 24"/>
            <p:cNvSpPr/>
            <p:nvPr/>
          </p:nvSpPr>
          <p:spPr>
            <a:xfrm>
              <a:off x="2625464" y="1483492"/>
              <a:ext cx="8425994" cy="674045"/>
            </a:xfrm>
            <a:prstGeom prst="roundRect">
              <a:avLst/>
            </a:prstGeom>
            <a:solidFill>
              <a:schemeClr val="accent1">
                <a:lumMod val="60000"/>
                <a:lumOff val="40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00" dirty="0">
                <a:solidFill>
                  <a:prstClr val="white"/>
                </a:solidFill>
                <a:latin typeface="Calibri" panose="020F0502020204030204"/>
              </a:endParaRPr>
            </a:p>
          </p:txBody>
        </p:sp>
        <p:sp>
          <p:nvSpPr>
            <p:cNvPr id="12" name="TextBox 11"/>
            <p:cNvSpPr txBox="1"/>
            <p:nvPr/>
          </p:nvSpPr>
          <p:spPr>
            <a:xfrm>
              <a:off x="3145784" y="2287716"/>
              <a:ext cx="1119499" cy="449290"/>
            </a:xfrm>
            <a:prstGeom prst="rect">
              <a:avLst/>
            </a:prstGeom>
            <a:noFill/>
          </p:spPr>
          <p:txBody>
            <a:bodyPr wrap="square" rtlCol="0">
              <a:spAutoFit/>
            </a:bodyPr>
            <a:lstStyle/>
            <a:p>
              <a:r>
                <a:rPr lang="en-US" sz="1200" dirty="0">
                  <a:solidFill>
                    <a:prstClr val="black"/>
                  </a:solidFill>
                  <a:latin typeface="Myriad Pro Semibold"/>
                </a:rPr>
                <a:t>Mike Banfield</a:t>
              </a:r>
            </a:p>
          </p:txBody>
        </p:sp>
        <p:sp>
          <p:nvSpPr>
            <p:cNvPr id="14" name="TextBox 13"/>
            <p:cNvSpPr txBox="1"/>
            <p:nvPr/>
          </p:nvSpPr>
          <p:spPr>
            <a:xfrm>
              <a:off x="3075128" y="3597093"/>
              <a:ext cx="1119499" cy="629006"/>
            </a:xfrm>
            <a:prstGeom prst="rect">
              <a:avLst/>
            </a:prstGeom>
            <a:noFill/>
          </p:spPr>
          <p:txBody>
            <a:bodyPr wrap="square" rtlCol="0">
              <a:spAutoFit/>
            </a:bodyPr>
            <a:lstStyle/>
            <a:p>
              <a:r>
                <a:rPr lang="en-US" sz="1200" dirty="0">
                  <a:solidFill>
                    <a:prstClr val="black"/>
                  </a:solidFill>
                  <a:latin typeface="Myriad Pro Semibold"/>
                </a:rPr>
                <a:t>Jon    Becker, PhD</a:t>
              </a:r>
            </a:p>
          </p:txBody>
        </p:sp>
        <p:sp>
          <p:nvSpPr>
            <p:cNvPr id="15" name="TextBox 14"/>
            <p:cNvSpPr txBox="1"/>
            <p:nvPr/>
          </p:nvSpPr>
          <p:spPr>
            <a:xfrm>
              <a:off x="3075128" y="4317231"/>
              <a:ext cx="1119499" cy="629006"/>
            </a:xfrm>
            <a:prstGeom prst="rect">
              <a:avLst/>
            </a:prstGeom>
            <a:noFill/>
          </p:spPr>
          <p:txBody>
            <a:bodyPr wrap="square" rtlCol="0">
              <a:spAutoFit/>
            </a:bodyPr>
            <a:lstStyle/>
            <a:p>
              <a:r>
                <a:rPr lang="en-US" sz="1200" dirty="0">
                  <a:solidFill>
                    <a:prstClr val="black"/>
                  </a:solidFill>
                  <a:latin typeface="Myriad Pro Semibold"/>
                </a:rPr>
                <a:t>Jerry Reardon, PhD</a:t>
              </a:r>
            </a:p>
          </p:txBody>
        </p:sp>
        <p:sp>
          <p:nvSpPr>
            <p:cNvPr id="17" name="TextBox 16"/>
            <p:cNvSpPr txBox="1"/>
            <p:nvPr/>
          </p:nvSpPr>
          <p:spPr>
            <a:xfrm>
              <a:off x="3233534" y="1568697"/>
              <a:ext cx="1119499" cy="449290"/>
            </a:xfrm>
            <a:prstGeom prst="rect">
              <a:avLst/>
            </a:prstGeom>
            <a:noFill/>
          </p:spPr>
          <p:txBody>
            <a:bodyPr wrap="square" rtlCol="0">
              <a:spAutoFit/>
            </a:bodyPr>
            <a:lstStyle/>
            <a:p>
              <a:r>
                <a:rPr lang="en-US" sz="1200" dirty="0">
                  <a:solidFill>
                    <a:prstClr val="black"/>
                  </a:solidFill>
                  <a:latin typeface="Myriad Pro Semibold"/>
                </a:rPr>
                <a:t>Anja Hewitt</a:t>
              </a:r>
            </a:p>
          </p:txBody>
        </p:sp>
        <p:sp>
          <p:nvSpPr>
            <p:cNvPr id="19" name="TextBox 18"/>
            <p:cNvSpPr txBox="1"/>
            <p:nvPr/>
          </p:nvSpPr>
          <p:spPr>
            <a:xfrm>
              <a:off x="3060578" y="5091849"/>
              <a:ext cx="1119499" cy="449290"/>
            </a:xfrm>
            <a:prstGeom prst="rect">
              <a:avLst/>
            </a:prstGeom>
            <a:noFill/>
          </p:spPr>
          <p:txBody>
            <a:bodyPr wrap="square" rtlCol="0">
              <a:spAutoFit/>
            </a:bodyPr>
            <a:lstStyle/>
            <a:p>
              <a:r>
                <a:rPr lang="en-US" sz="1200" dirty="0">
                  <a:solidFill>
                    <a:prstClr val="black"/>
                  </a:solidFill>
                  <a:latin typeface="Myriad Pro Semibold"/>
                </a:rPr>
                <a:t>Michelle Rubin</a:t>
              </a:r>
            </a:p>
          </p:txBody>
        </p:sp>
        <p:sp>
          <p:nvSpPr>
            <p:cNvPr id="21" name="TextBox 20"/>
            <p:cNvSpPr txBox="1"/>
            <p:nvPr/>
          </p:nvSpPr>
          <p:spPr>
            <a:xfrm>
              <a:off x="3060578" y="5782839"/>
              <a:ext cx="1465412" cy="449290"/>
            </a:xfrm>
            <a:prstGeom prst="rect">
              <a:avLst/>
            </a:prstGeom>
            <a:noFill/>
          </p:spPr>
          <p:txBody>
            <a:bodyPr wrap="square" rtlCol="0">
              <a:spAutoFit/>
            </a:bodyPr>
            <a:lstStyle/>
            <a:p>
              <a:r>
                <a:rPr lang="en-US" sz="1200" dirty="0">
                  <a:solidFill>
                    <a:prstClr val="black"/>
                  </a:solidFill>
                  <a:latin typeface="Myriad Pro Semibold"/>
                </a:rPr>
                <a:t>David Finney/ Alycia Steinberg</a:t>
              </a:r>
            </a:p>
          </p:txBody>
        </p:sp>
        <p:sp>
          <p:nvSpPr>
            <p:cNvPr id="22" name="TextBox 21"/>
            <p:cNvSpPr txBox="1"/>
            <p:nvPr/>
          </p:nvSpPr>
          <p:spPr>
            <a:xfrm>
              <a:off x="4525990" y="1588003"/>
              <a:ext cx="6638600" cy="449290"/>
            </a:xfrm>
            <a:prstGeom prst="rect">
              <a:avLst/>
            </a:prstGeom>
            <a:noFill/>
          </p:spPr>
          <p:txBody>
            <a:bodyPr wrap="square" rtlCol="0">
              <a:spAutoFit/>
            </a:bodyPr>
            <a:lstStyle/>
            <a:p>
              <a:r>
                <a:rPr lang="en-US" sz="1200" b="1" dirty="0">
                  <a:solidFill>
                    <a:prstClr val="black"/>
                  </a:solidFill>
                  <a:latin typeface="Myriad Pro Semibold"/>
                </a:rPr>
                <a:t>1. Ambulatory Connectivity: </a:t>
              </a:r>
              <a:r>
                <a:rPr lang="en-US" sz="1200" dirty="0">
                  <a:solidFill>
                    <a:prstClr val="black"/>
                  </a:solidFill>
                  <a:latin typeface="Myriad Pro Semibold"/>
                </a:rPr>
                <a:t>We are connecting more practices, physicians, long-term-care facilities, and other health providers to the CRISP network.  </a:t>
              </a:r>
            </a:p>
          </p:txBody>
        </p:sp>
        <p:sp>
          <p:nvSpPr>
            <p:cNvPr id="23" name="TextBox 22"/>
            <p:cNvSpPr txBox="1"/>
            <p:nvPr/>
          </p:nvSpPr>
          <p:spPr>
            <a:xfrm>
              <a:off x="4525990" y="2181432"/>
              <a:ext cx="6638600" cy="661861"/>
            </a:xfrm>
            <a:prstGeom prst="rect">
              <a:avLst/>
            </a:prstGeom>
            <a:noFill/>
          </p:spPr>
          <p:txBody>
            <a:bodyPr wrap="square" rtlCol="0">
              <a:spAutoFit/>
            </a:bodyPr>
            <a:lstStyle/>
            <a:p>
              <a:r>
                <a:rPr lang="en-US" sz="1200" b="1" dirty="0">
                  <a:solidFill>
                    <a:prstClr val="black"/>
                  </a:solidFill>
                  <a:latin typeface="Myriad Pro Semibold"/>
                </a:rPr>
                <a:t>2. Routing Data: </a:t>
              </a:r>
              <a:r>
                <a:rPr lang="en-US" sz="1200" dirty="0">
                  <a:solidFill>
                    <a:prstClr val="black"/>
                  </a:solidFill>
                  <a:latin typeface="Myriad Pro Semibold"/>
                </a:rPr>
                <a:t>We are building a data router: including data normalization, patient consent management, patient-provider relationships – for sharing patient-level data.</a:t>
              </a:r>
            </a:p>
          </p:txBody>
        </p:sp>
        <p:sp>
          <p:nvSpPr>
            <p:cNvPr id="24" name="TextBox 23"/>
            <p:cNvSpPr txBox="1"/>
            <p:nvPr/>
          </p:nvSpPr>
          <p:spPr>
            <a:xfrm>
              <a:off x="4525990" y="2883941"/>
              <a:ext cx="6638600" cy="661861"/>
            </a:xfrm>
            <a:prstGeom prst="rect">
              <a:avLst/>
            </a:prstGeom>
            <a:noFill/>
          </p:spPr>
          <p:txBody>
            <a:bodyPr wrap="square" rtlCol="0">
              <a:spAutoFit/>
            </a:bodyPr>
            <a:lstStyle/>
            <a:p>
              <a:r>
                <a:rPr lang="en-US" sz="1200" b="1" dirty="0">
                  <a:solidFill>
                    <a:prstClr val="black"/>
                  </a:solidFill>
                  <a:latin typeface="Myriad Pro Semibold"/>
                </a:rPr>
                <a:t>3. Clinical Portal Enhancements: </a:t>
              </a:r>
              <a:r>
                <a:rPr lang="en-US" sz="1200" dirty="0">
                  <a:solidFill>
                    <a:prstClr val="black"/>
                  </a:solidFill>
                  <a:latin typeface="Myriad Pro Semibold"/>
                </a:rPr>
                <a:t>We will enhance the existing Clinical Query Portal with a care profile; a provider directory; information on other known patient-provider relationships; and risk scores.</a:t>
              </a:r>
            </a:p>
          </p:txBody>
        </p:sp>
        <p:sp>
          <p:nvSpPr>
            <p:cNvPr id="25" name="TextBox 24"/>
            <p:cNvSpPr txBox="1"/>
            <p:nvPr/>
          </p:nvSpPr>
          <p:spPr>
            <a:xfrm>
              <a:off x="4525990" y="3668471"/>
              <a:ext cx="6638600" cy="661861"/>
            </a:xfrm>
            <a:prstGeom prst="rect">
              <a:avLst/>
            </a:prstGeom>
            <a:noFill/>
          </p:spPr>
          <p:txBody>
            <a:bodyPr wrap="square" rtlCol="0">
              <a:spAutoFit/>
            </a:bodyPr>
            <a:lstStyle/>
            <a:p>
              <a:r>
                <a:rPr lang="en-US" sz="1200" b="1" dirty="0">
                  <a:solidFill>
                    <a:prstClr val="black"/>
                  </a:solidFill>
                  <a:latin typeface="Myriad Pro Semibold"/>
                </a:rPr>
                <a:t>4. Notification &amp; Alerting: </a:t>
              </a:r>
              <a:r>
                <a:rPr lang="en-US" sz="1200" dirty="0">
                  <a:solidFill>
                    <a:prstClr val="black"/>
                  </a:solidFill>
                  <a:latin typeface="Myriad Pro Semibold"/>
                </a:rPr>
                <a:t>We will create new alerting tools so that notifications happen within the context of a provider’s existing workflow.  Users are notified when a patient is in care management.  </a:t>
              </a:r>
            </a:p>
          </p:txBody>
        </p:sp>
        <p:sp>
          <p:nvSpPr>
            <p:cNvPr id="26" name="TextBox 25"/>
            <p:cNvSpPr txBox="1"/>
            <p:nvPr/>
          </p:nvSpPr>
          <p:spPr>
            <a:xfrm>
              <a:off x="4525990" y="4360460"/>
              <a:ext cx="6638600" cy="661861"/>
            </a:xfrm>
            <a:prstGeom prst="rect">
              <a:avLst/>
            </a:prstGeom>
            <a:noFill/>
          </p:spPr>
          <p:txBody>
            <a:bodyPr wrap="square" rtlCol="0">
              <a:spAutoFit/>
            </a:bodyPr>
            <a:lstStyle/>
            <a:p>
              <a:r>
                <a:rPr lang="en-US" sz="1200" b="1" dirty="0">
                  <a:solidFill>
                    <a:prstClr val="black"/>
                  </a:solidFill>
                  <a:latin typeface="Myriad Pro Semibold"/>
                </a:rPr>
                <a:t>5. Reporting &amp; Analytics: </a:t>
              </a:r>
              <a:r>
                <a:rPr lang="en-US" sz="1200" dirty="0">
                  <a:solidFill>
                    <a:prstClr val="black"/>
                  </a:solidFill>
                  <a:latin typeface="Myriad Pro Semibold"/>
                </a:rPr>
                <a:t>We will expand existing CRISP reporting services and make them available to a wider audience of care managers.  The new services include tools for risk stratification and population health management.</a:t>
              </a:r>
            </a:p>
          </p:txBody>
        </p:sp>
        <p:sp>
          <p:nvSpPr>
            <p:cNvPr id="27" name="TextBox 26"/>
            <p:cNvSpPr txBox="1"/>
            <p:nvPr/>
          </p:nvSpPr>
          <p:spPr>
            <a:xfrm>
              <a:off x="4525990" y="4985564"/>
              <a:ext cx="6638600" cy="661861"/>
            </a:xfrm>
            <a:prstGeom prst="rect">
              <a:avLst/>
            </a:prstGeom>
            <a:noFill/>
          </p:spPr>
          <p:txBody>
            <a:bodyPr wrap="square" rtlCol="0">
              <a:spAutoFit/>
            </a:bodyPr>
            <a:lstStyle/>
            <a:p>
              <a:r>
                <a:rPr lang="en-US" sz="1200" b="1" dirty="0">
                  <a:solidFill>
                    <a:prstClr val="black"/>
                  </a:solidFill>
                  <a:latin typeface="Myriad Pro Semibold"/>
                </a:rPr>
                <a:t>6. Basic Care Management Software: </a:t>
              </a:r>
              <a:r>
                <a:rPr lang="en-US" sz="1200" dirty="0">
                  <a:solidFill>
                    <a:prstClr val="black"/>
                  </a:solidFill>
                  <a:latin typeface="Myriad Pro Semibold"/>
                </a:rPr>
                <a:t>We will support care management software platforms – through data feeds, reports and a basic shared care management tool available to organizations without their own.</a:t>
              </a:r>
            </a:p>
          </p:txBody>
        </p:sp>
        <p:sp>
          <p:nvSpPr>
            <p:cNvPr id="28" name="TextBox 27"/>
            <p:cNvSpPr txBox="1"/>
            <p:nvPr/>
          </p:nvSpPr>
          <p:spPr>
            <a:xfrm>
              <a:off x="4525990" y="5676718"/>
              <a:ext cx="6638600" cy="629006"/>
            </a:xfrm>
            <a:prstGeom prst="rect">
              <a:avLst/>
            </a:prstGeom>
            <a:noFill/>
          </p:spPr>
          <p:txBody>
            <a:bodyPr wrap="square" rtlCol="0">
              <a:spAutoFit/>
            </a:bodyPr>
            <a:lstStyle/>
            <a:p>
              <a:pPr fontAlgn="base"/>
              <a:r>
                <a:rPr lang="en-US" sz="1200" b="1" dirty="0">
                  <a:solidFill>
                    <a:prstClr val="black"/>
                  </a:solidFill>
                  <a:latin typeface="Myriad Pro Semibold"/>
                </a:rPr>
                <a:t>7. Transformation: </a:t>
              </a:r>
              <a:r>
                <a:rPr lang="en-US" sz="1200" dirty="0">
                  <a:solidFill>
                    <a:prstClr val="black"/>
                  </a:solidFill>
                  <a:latin typeface="Myriad Pro Semibold"/>
                </a:rPr>
                <a:t>As the HSCRC Care Coordination Workgroup envisioned, CRISP Will serve as a convener and “general contractor” to support HSCRC’s mandate to implement and administer new transformation programs.</a:t>
              </a:r>
            </a:p>
          </p:txBody>
        </p:sp>
      </p:grpSp>
      <p:sp>
        <p:nvSpPr>
          <p:cNvPr id="30" name="TextBox 29"/>
          <p:cNvSpPr txBox="1"/>
          <p:nvPr/>
        </p:nvSpPr>
        <p:spPr>
          <a:xfrm>
            <a:off x="1176016" y="2819332"/>
            <a:ext cx="960277" cy="646331"/>
          </a:xfrm>
          <a:prstGeom prst="rect">
            <a:avLst/>
          </a:prstGeom>
          <a:noFill/>
        </p:spPr>
        <p:txBody>
          <a:bodyPr wrap="square" rtlCol="0">
            <a:spAutoFit/>
          </a:bodyPr>
          <a:lstStyle/>
          <a:p>
            <a:r>
              <a:rPr lang="en-US" sz="1200" dirty="0">
                <a:solidFill>
                  <a:prstClr val="black"/>
                </a:solidFill>
                <a:latin typeface="Myriad Pro Semibold"/>
              </a:rPr>
              <a:t>Ryan Bramble/ Bill Howard</a:t>
            </a:r>
          </a:p>
        </p:txBody>
      </p:sp>
      <p:sp>
        <p:nvSpPr>
          <p:cNvPr id="32" name="Slide Number Placeholder 5"/>
          <p:cNvSpPr>
            <a:spLocks noGrp="1"/>
          </p:cNvSpPr>
          <p:nvPr>
            <p:ph type="sldNum" sz="quarter" idx="12"/>
          </p:nvPr>
        </p:nvSpPr>
        <p:spPr>
          <a:xfrm>
            <a:off x="6371323" y="6183097"/>
            <a:ext cx="2057400" cy="365125"/>
          </a:xfrm>
        </p:spPr>
        <p:txBody>
          <a:bodyPr/>
          <a:lstStyle/>
          <a:p>
            <a:fld id="{404DD367-FD45-4D27-900D-8C1698F10208}" type="slidenum">
              <a:rPr lang="en-US" sz="1350" kern="0">
                <a:solidFill>
                  <a:sysClr val="windowText" lastClr="000000"/>
                </a:solidFill>
              </a:rPr>
              <a:pPr/>
              <a:t>12</a:t>
            </a:fld>
            <a:endParaRPr lang="en-US" sz="1350" kern="0" dirty="0">
              <a:solidFill>
                <a:sysClr val="windowText" lastClr="000000"/>
              </a:solidFill>
            </a:endParaRPr>
          </a:p>
        </p:txBody>
      </p:sp>
    </p:spTree>
    <p:extLst>
      <p:ext uri="{BB962C8B-B14F-4D97-AF65-F5344CB8AC3E}">
        <p14:creationId xmlns:p14="http://schemas.microsoft.com/office/powerpoint/2010/main" val="1630930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FY17: Focus on Care Coordination</a:t>
            </a:r>
          </a:p>
        </p:txBody>
      </p:sp>
      <p:sp>
        <p:nvSpPr>
          <p:cNvPr id="3" name="Content Placeholder 2"/>
          <p:cNvSpPr>
            <a:spLocks noGrp="1"/>
          </p:cNvSpPr>
          <p:nvPr>
            <p:ph idx="1"/>
          </p:nvPr>
        </p:nvSpPr>
        <p:spPr>
          <a:xfrm>
            <a:off x="455395" y="1320088"/>
            <a:ext cx="8226592" cy="5771828"/>
          </a:xfrm>
        </p:spPr>
        <p:txBody>
          <a:bodyPr>
            <a:noAutofit/>
          </a:bodyPr>
          <a:lstStyle/>
          <a:p>
            <a:pPr marL="0" indent="0">
              <a:lnSpc>
                <a:spcPct val="100000"/>
              </a:lnSpc>
              <a:spcBef>
                <a:spcPts val="1350"/>
              </a:spcBef>
              <a:buNone/>
            </a:pPr>
            <a:r>
              <a:rPr lang="en-US" sz="2000" dirty="0"/>
              <a:t>CRISP will support Maryland hospitals this year, with an aim of helping them all do these four things, to collectively improve care coordination:</a:t>
            </a:r>
          </a:p>
          <a:p>
            <a:pPr marL="385763" indent="-385763">
              <a:lnSpc>
                <a:spcPct val="100000"/>
              </a:lnSpc>
              <a:spcBef>
                <a:spcPts val="1350"/>
              </a:spcBef>
              <a:buFont typeface="+mj-lt"/>
              <a:buAutoNum type="arabicPeriod"/>
            </a:pPr>
            <a:r>
              <a:rPr lang="en-US" sz="1700" b="1" dirty="0">
                <a:solidFill>
                  <a:srgbClr val="005596"/>
                </a:solidFill>
                <a:effectLst>
                  <a:outerShdw blurRad="38100" dist="38100" dir="2700000" algn="tl">
                    <a:schemeClr val="bg1">
                      <a:alpha val="43000"/>
                    </a:schemeClr>
                  </a:outerShdw>
                </a:effectLst>
              </a:rPr>
              <a:t>Flag Patient Care Management Relationships: </a:t>
            </a:r>
            <a:r>
              <a:rPr lang="en-US" sz="1700" dirty="0">
                <a:solidFill>
                  <a:srgbClr val="005596"/>
                </a:solidFill>
                <a:effectLst>
                  <a:outerShdw blurRad="38100" dist="38100" dir="2700000" algn="tl">
                    <a:schemeClr val="bg1">
                      <a:alpha val="43000"/>
                    </a:schemeClr>
                  </a:outerShdw>
                </a:effectLst>
              </a:rPr>
              <a:t>Notify CRISP for each patient who is enrolled/dis-enrolled in a care management program, including contact information for the patient, care coordinator, and primary care provider. </a:t>
            </a:r>
          </a:p>
          <a:p>
            <a:pPr marL="385763" indent="-385763">
              <a:lnSpc>
                <a:spcPct val="100000"/>
              </a:lnSpc>
              <a:spcBef>
                <a:spcPts val="1350"/>
              </a:spcBef>
              <a:buFont typeface="+mj-lt"/>
              <a:buAutoNum type="arabicPeriod"/>
            </a:pPr>
            <a:r>
              <a:rPr lang="en-US" sz="1700" b="1" dirty="0">
                <a:solidFill>
                  <a:srgbClr val="005596"/>
                </a:solidFill>
                <a:effectLst>
                  <a:outerShdw blurRad="38100" dist="38100" dir="2700000" algn="tl">
                    <a:schemeClr val="bg1">
                      <a:alpha val="43000"/>
                    </a:schemeClr>
                  </a:outerShdw>
                </a:effectLst>
              </a:rPr>
              <a:t>Share Care Planning Data</a:t>
            </a:r>
            <a:r>
              <a:rPr lang="en-US" sz="1700" dirty="0">
                <a:solidFill>
                  <a:srgbClr val="005596"/>
                </a:solidFill>
                <a:effectLst>
                  <a:outerShdw blurRad="38100" dist="38100" dir="2700000" algn="tl">
                    <a:schemeClr val="bg1">
                      <a:alpha val="43000"/>
                    </a:schemeClr>
                  </a:outerShdw>
                </a:effectLst>
              </a:rPr>
              <a:t>: Whenever care management information appropriate for sharing is created or updated for a participating patient, send a copy of the information to CRISP.</a:t>
            </a:r>
          </a:p>
          <a:p>
            <a:pPr marL="385763" indent="-385763">
              <a:lnSpc>
                <a:spcPct val="100000"/>
              </a:lnSpc>
              <a:spcBef>
                <a:spcPts val="1350"/>
              </a:spcBef>
              <a:buFont typeface="+mj-lt"/>
              <a:buAutoNum type="arabicPeriod"/>
            </a:pPr>
            <a:r>
              <a:rPr lang="en-US" sz="1700" b="1" dirty="0">
                <a:solidFill>
                  <a:srgbClr val="005596"/>
                </a:solidFill>
                <a:effectLst>
                  <a:outerShdw blurRad="38100" dist="38100" dir="2700000" algn="tl">
                    <a:schemeClr val="bg1">
                      <a:alpha val="43000"/>
                    </a:schemeClr>
                  </a:outerShdw>
                </a:effectLst>
              </a:rPr>
              <a:t>Use In-Context Alerts: </a:t>
            </a:r>
            <a:r>
              <a:rPr lang="en-US" sz="1700" dirty="0">
                <a:solidFill>
                  <a:srgbClr val="005596"/>
                </a:solidFill>
                <a:effectLst>
                  <a:outerShdw blurRad="38100" dist="38100" dir="2700000" algn="tl">
                    <a:schemeClr val="bg1">
                      <a:alpha val="43000"/>
                    </a:schemeClr>
                  </a:outerShdw>
                </a:effectLst>
              </a:rPr>
              <a:t>Create an “alert mechanism” in your hospital EHR so your clinicians know when a person who is in care management has shown up, with easy access to the full data.</a:t>
            </a:r>
          </a:p>
          <a:p>
            <a:pPr marL="385763" indent="-385763">
              <a:lnSpc>
                <a:spcPct val="100000"/>
              </a:lnSpc>
              <a:spcBef>
                <a:spcPts val="1350"/>
              </a:spcBef>
              <a:buFont typeface="+mj-lt"/>
              <a:buAutoNum type="arabicPeriod"/>
            </a:pPr>
            <a:r>
              <a:rPr lang="en-US" sz="1700" b="1" dirty="0">
                <a:solidFill>
                  <a:srgbClr val="005596"/>
                </a:solidFill>
                <a:effectLst>
                  <a:outerShdw blurRad="38100" dist="38100" dir="2700000" algn="tl">
                    <a:schemeClr val="bg1">
                      <a:alpha val="43000"/>
                    </a:schemeClr>
                  </a:outerShdw>
                </a:effectLst>
              </a:rPr>
              <a:t>Use CRISP Reports: </a:t>
            </a:r>
            <a:r>
              <a:rPr lang="en-US" sz="1700" dirty="0">
                <a:solidFill>
                  <a:srgbClr val="005596"/>
                </a:solidFill>
                <a:effectLst>
                  <a:outerShdw blurRad="38100" dist="38100" dir="2700000" algn="tl">
                    <a:schemeClr val="bg1">
                      <a:alpha val="43000"/>
                    </a:schemeClr>
                  </a:outerShdw>
                </a:effectLst>
              </a:rPr>
              <a:t>Incorporate CRISP reports and compiled data into the work of the population health team. (For patient identification and performance measurement.)</a:t>
            </a:r>
          </a:p>
          <a:p>
            <a:pPr marL="0" indent="0">
              <a:buNone/>
            </a:pPr>
            <a:r>
              <a:rPr lang="en-US" sz="2000" dirty="0"/>
              <a:t>This approach should align with broader interventions and programs in place to support the high need / complex patients</a:t>
            </a:r>
          </a:p>
          <a:p>
            <a:pPr>
              <a:lnSpc>
                <a:spcPct val="100000"/>
              </a:lnSpc>
              <a:spcBef>
                <a:spcPts val="1350"/>
              </a:spcBef>
            </a:pPr>
            <a:endParaRPr lang="en-US" sz="1700" dirty="0">
              <a:solidFill>
                <a:srgbClr val="005596"/>
              </a:solidFill>
            </a:endParaRPr>
          </a:p>
          <a:p>
            <a:pPr>
              <a:lnSpc>
                <a:spcPct val="100000"/>
              </a:lnSpc>
              <a:spcBef>
                <a:spcPts val="1350"/>
              </a:spcBef>
            </a:pPr>
            <a:endParaRPr lang="en-US" sz="1700" dirty="0">
              <a:solidFill>
                <a:srgbClr val="005596"/>
              </a:solidFill>
            </a:endParaRPr>
          </a:p>
          <a:p>
            <a:pPr>
              <a:lnSpc>
                <a:spcPct val="100000"/>
              </a:lnSpc>
              <a:spcBef>
                <a:spcPts val="1350"/>
              </a:spcBef>
            </a:pPr>
            <a:endParaRPr lang="en-US" sz="1700" dirty="0"/>
          </a:p>
        </p:txBody>
      </p:sp>
      <p:sp>
        <p:nvSpPr>
          <p:cNvPr id="4" name="Slide Number Placeholder 3"/>
          <p:cNvSpPr>
            <a:spLocks noGrp="1"/>
          </p:cNvSpPr>
          <p:nvPr>
            <p:ph type="sldNum" sz="quarter" idx="12"/>
          </p:nvPr>
        </p:nvSpPr>
        <p:spPr/>
        <p:txBody>
          <a:bodyPr/>
          <a:lstStyle/>
          <a:p>
            <a:fld id="{04F192F5-7590-44FF-9C83-33DE5B563EC3}" type="slidenum">
              <a:rPr lang="en-US" smtClean="0"/>
              <a:t>13</a:t>
            </a:fld>
            <a:endParaRPr lang="en-US"/>
          </a:p>
        </p:txBody>
      </p:sp>
    </p:spTree>
    <p:extLst>
      <p:ext uri="{BB962C8B-B14F-4D97-AF65-F5344CB8AC3E}">
        <p14:creationId xmlns:p14="http://schemas.microsoft.com/office/powerpoint/2010/main" val="99439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Focus Aligns with State Priority on High and Rising Need Patients</a:t>
            </a:r>
          </a:p>
        </p:txBody>
      </p:sp>
      <p:sp>
        <p:nvSpPr>
          <p:cNvPr id="3" name="Content Placeholder 2"/>
          <p:cNvSpPr>
            <a:spLocks noGrp="1"/>
          </p:cNvSpPr>
          <p:nvPr>
            <p:ph sz="quarter" idx="1"/>
          </p:nvPr>
        </p:nvSpPr>
        <p:spPr>
          <a:xfrm>
            <a:off x="531412" y="1304999"/>
            <a:ext cx="8298263" cy="4065897"/>
          </a:xfrm>
        </p:spPr>
        <p:txBody>
          <a:bodyPr>
            <a:normAutofit/>
          </a:bodyPr>
          <a:lstStyle/>
          <a:p>
            <a:pPr marL="0" indent="0">
              <a:buNone/>
            </a:pPr>
            <a:r>
              <a:rPr lang="en-US" sz="2000" dirty="0"/>
              <a:t>Bringing high need and rising need Medicare patients into care management is key to reducing potentially avoidable utilization (PAU):</a:t>
            </a:r>
          </a:p>
          <a:p>
            <a:r>
              <a:rPr lang="en-US" sz="2000" b="1" dirty="0"/>
              <a:t>High Need: </a:t>
            </a:r>
            <a:r>
              <a:rPr lang="en-US" sz="2000" dirty="0"/>
              <a:t>patients with at least 3 inpatient visits* in past 12 months</a:t>
            </a:r>
          </a:p>
          <a:p>
            <a:r>
              <a:rPr lang="en-US" sz="2000" b="1" dirty="0"/>
              <a:t>Rising Need: </a:t>
            </a:r>
            <a:r>
              <a:rPr lang="en-US" sz="2000" dirty="0"/>
              <a:t>patients with at least 2 hospital visits in the past 12 months, where a hospital visit is defined as an inpatient OR ED visit</a:t>
            </a:r>
          </a:p>
          <a:p>
            <a:r>
              <a:rPr lang="en-US" sz="2000" dirty="0"/>
              <a:t>Use in statewide monitoring, assessment of care coordination activities, and CRISP reports</a:t>
            </a:r>
          </a:p>
          <a:p>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3523769858"/>
              </p:ext>
            </p:extLst>
          </p:nvPr>
        </p:nvGraphicFramePr>
        <p:xfrm>
          <a:off x="1034872" y="3977436"/>
          <a:ext cx="7011847" cy="2278428"/>
        </p:xfrm>
        <a:graphic>
          <a:graphicData uri="http://schemas.openxmlformats.org/drawingml/2006/table">
            <a:tbl>
              <a:tblPr firstRow="1" bandRow="1">
                <a:tableStyleId>{9DCAF9ED-07DC-4A11-8D7F-57B35C25682E}</a:tableStyleId>
              </a:tblPr>
              <a:tblGrid>
                <a:gridCol w="3575629">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gridCol w="1607418">
                  <a:extLst>
                    <a:ext uri="{9D8B030D-6E8A-4147-A177-3AD203B41FA5}">
                      <a16:colId xmlns:a16="http://schemas.microsoft.com/office/drawing/2014/main" xmlns="" val="20002"/>
                    </a:ext>
                  </a:extLst>
                </a:gridCol>
              </a:tblGrid>
              <a:tr h="341007">
                <a:tc>
                  <a:txBody>
                    <a:bodyPr/>
                    <a:lstStyle/>
                    <a:p>
                      <a:r>
                        <a:rPr lang="en-US" sz="1700" dirty="0"/>
                        <a:t>Medicare Fee For Service</a:t>
                      </a:r>
                    </a:p>
                  </a:txBody>
                  <a:tcPr marL="68580" marR="68580" marT="34290" marB="34290"/>
                </a:tc>
                <a:tc>
                  <a:txBody>
                    <a:bodyPr/>
                    <a:lstStyle/>
                    <a:p>
                      <a:pPr algn="ctr"/>
                      <a:r>
                        <a:rPr lang="en-US" sz="1700" dirty="0"/>
                        <a:t>High Need</a:t>
                      </a:r>
                    </a:p>
                  </a:txBody>
                  <a:tcPr marL="68580" marR="68580" marT="34290" marB="34290"/>
                </a:tc>
                <a:tc>
                  <a:txBody>
                    <a:bodyPr/>
                    <a:lstStyle/>
                    <a:p>
                      <a:pPr algn="ctr"/>
                      <a:r>
                        <a:rPr lang="en-US" sz="1700" dirty="0"/>
                        <a:t>Rising Need</a:t>
                      </a:r>
                    </a:p>
                  </a:txBody>
                  <a:tcPr marL="68580" marR="68580" marT="34290" marB="34290"/>
                </a:tc>
                <a:extLst>
                  <a:ext uri="{0D108BD9-81ED-4DB2-BD59-A6C34878D82A}">
                    <a16:rowId xmlns:a16="http://schemas.microsoft.com/office/drawing/2014/main" xmlns="" val="10000"/>
                  </a:ext>
                </a:extLst>
              </a:tr>
              <a:tr h="341007">
                <a:tc>
                  <a:txBody>
                    <a:bodyPr/>
                    <a:lstStyle/>
                    <a:p>
                      <a:r>
                        <a:rPr lang="en-US" sz="1700" dirty="0"/>
                        <a:t># of Beneficiaries</a:t>
                      </a:r>
                    </a:p>
                  </a:txBody>
                  <a:tcPr marL="68580" marR="68580" marT="34290" marB="34290"/>
                </a:tc>
                <a:tc>
                  <a:txBody>
                    <a:bodyPr/>
                    <a:lstStyle/>
                    <a:p>
                      <a:pPr marL="0" algn="r" rtl="0" eaLnBrk="1" latinLnBrk="0" hangingPunct="1"/>
                      <a:r>
                        <a:rPr kumimoji="0" lang="en-US" sz="1700" kern="1200" dirty="0">
                          <a:solidFill>
                            <a:schemeClr val="tx1"/>
                          </a:solidFill>
                          <a:latin typeface="+mn-lt"/>
                          <a:ea typeface="+mn-ea"/>
                          <a:cs typeface="+mn-cs"/>
                        </a:rPr>
                        <a:t>20,000</a:t>
                      </a:r>
                    </a:p>
                  </a:txBody>
                  <a:tcPr marL="68580" marR="68580" marT="34290" marB="34290" anchor="ctr"/>
                </a:tc>
                <a:tc>
                  <a:txBody>
                    <a:bodyPr/>
                    <a:lstStyle/>
                    <a:p>
                      <a:pPr marL="0" algn="r" rtl="0" eaLnBrk="1" fontAlgn="b" latinLnBrk="0" hangingPunct="1"/>
                      <a:r>
                        <a:rPr kumimoji="0" lang="en-US" sz="1700" kern="1200" dirty="0">
                          <a:solidFill>
                            <a:schemeClr val="tx1"/>
                          </a:solidFill>
                          <a:latin typeface="+mn-lt"/>
                          <a:ea typeface="+mn-ea"/>
                          <a:cs typeface="+mn-cs"/>
                        </a:rPr>
                        <a:t>95,000</a:t>
                      </a:r>
                    </a:p>
                  </a:txBody>
                  <a:tcPr marL="7144" marR="7144" marT="7144" marB="0" anchor="ctr"/>
                </a:tc>
                <a:extLst>
                  <a:ext uri="{0D108BD9-81ED-4DB2-BD59-A6C34878D82A}">
                    <a16:rowId xmlns:a16="http://schemas.microsoft.com/office/drawing/2014/main" xmlns="" val="10001"/>
                  </a:ext>
                </a:extLst>
              </a:tr>
              <a:tr h="341007">
                <a:tc>
                  <a:txBody>
                    <a:bodyPr/>
                    <a:lstStyle/>
                    <a:p>
                      <a:r>
                        <a:rPr lang="en-US" sz="1700" dirty="0"/>
                        <a:t>Total Hospital Charges</a:t>
                      </a:r>
                    </a:p>
                  </a:txBody>
                  <a:tcPr marL="68580" marR="68580" marT="34290" marB="34290"/>
                </a:tc>
                <a:tc>
                  <a:txBody>
                    <a:bodyPr/>
                    <a:lstStyle/>
                    <a:p>
                      <a:pPr algn="r"/>
                      <a:r>
                        <a:rPr lang="en-US" sz="1700" dirty="0"/>
                        <a:t>$1.4 billion</a:t>
                      </a:r>
                    </a:p>
                  </a:txBody>
                  <a:tcPr marL="68580" marR="68580" marT="34290" marB="34290" anchor="ctr"/>
                </a:tc>
                <a:tc>
                  <a:txBody>
                    <a:bodyPr/>
                    <a:lstStyle/>
                    <a:p>
                      <a:pPr marL="0" algn="r" rtl="0" eaLnBrk="1" fontAlgn="b" latinLnBrk="0" hangingPunct="1"/>
                      <a:r>
                        <a:rPr kumimoji="0" lang="en-US" sz="1700" kern="1200" dirty="0"/>
                        <a:t>$2 billion  </a:t>
                      </a:r>
                      <a:endParaRPr kumimoji="0" lang="en-US" sz="1700" kern="1200" dirty="0">
                        <a:solidFill>
                          <a:schemeClr val="dk1"/>
                        </a:solidFill>
                        <a:latin typeface="+mn-lt"/>
                        <a:ea typeface="+mn-ea"/>
                        <a:cs typeface="+mn-cs"/>
                      </a:endParaRPr>
                    </a:p>
                  </a:txBody>
                  <a:tcPr marL="7144" marR="7144" marT="7144" marB="0" anchor="ctr"/>
                </a:tc>
                <a:extLst>
                  <a:ext uri="{0D108BD9-81ED-4DB2-BD59-A6C34878D82A}">
                    <a16:rowId xmlns:a16="http://schemas.microsoft.com/office/drawing/2014/main" xmlns="" val="10002"/>
                  </a:ext>
                </a:extLst>
              </a:tr>
              <a:tr h="327660">
                <a:tc>
                  <a:txBody>
                    <a:bodyPr/>
                    <a:lstStyle/>
                    <a:p>
                      <a:r>
                        <a:rPr lang="en-US" sz="1700" dirty="0"/>
                        <a:t>Total Potentially Avoidable Utilization</a:t>
                      </a:r>
                    </a:p>
                  </a:txBody>
                  <a:tcPr marL="68580" marR="68580" marT="34290" marB="34290"/>
                </a:tc>
                <a:tc>
                  <a:txBody>
                    <a:bodyPr/>
                    <a:lstStyle/>
                    <a:p>
                      <a:pPr algn="r"/>
                      <a:r>
                        <a:rPr lang="en-US" sz="1700" dirty="0"/>
                        <a:t>$550 million </a:t>
                      </a:r>
                    </a:p>
                  </a:txBody>
                  <a:tcPr marL="68580" marR="68580" marT="34290" marB="34290" anchor="ctr"/>
                </a:tc>
                <a:tc>
                  <a:txBody>
                    <a:bodyPr/>
                    <a:lstStyle/>
                    <a:p>
                      <a:pPr marL="0" algn="r" rtl="0" eaLnBrk="1" fontAlgn="b" latinLnBrk="0" hangingPunct="1"/>
                      <a:r>
                        <a:rPr kumimoji="0" lang="en-US" sz="1700" kern="1200" dirty="0"/>
                        <a:t>$330</a:t>
                      </a:r>
                      <a:r>
                        <a:rPr kumimoji="0" lang="en-US" sz="1700" kern="1200" baseline="0" dirty="0"/>
                        <a:t> million</a:t>
                      </a:r>
                      <a:endParaRPr kumimoji="0" lang="en-US" sz="1700" kern="1200" dirty="0">
                        <a:solidFill>
                          <a:schemeClr val="dk1"/>
                        </a:solidFill>
                        <a:latin typeface="+mn-lt"/>
                        <a:ea typeface="+mn-ea"/>
                        <a:cs typeface="+mn-cs"/>
                      </a:endParaRPr>
                    </a:p>
                  </a:txBody>
                  <a:tcPr marL="7144" marR="7144" marT="7144" marB="0" anchor="ctr"/>
                </a:tc>
                <a:extLst>
                  <a:ext uri="{0D108BD9-81ED-4DB2-BD59-A6C34878D82A}">
                    <a16:rowId xmlns:a16="http://schemas.microsoft.com/office/drawing/2014/main" xmlns="" val="10003"/>
                  </a:ext>
                </a:extLst>
              </a:tr>
              <a:tr h="341007">
                <a:tc>
                  <a:txBody>
                    <a:bodyPr/>
                    <a:lstStyle/>
                    <a:p>
                      <a:r>
                        <a:rPr lang="en-US" sz="1700" dirty="0"/>
                        <a:t>% PAU</a:t>
                      </a:r>
                    </a:p>
                  </a:txBody>
                  <a:tcPr marL="68580" marR="68580" marT="34290" marB="34290">
                    <a:lnB w="12700" cap="flat" cmpd="sng" algn="ctr">
                      <a:solidFill>
                        <a:schemeClr val="tx1"/>
                      </a:solidFill>
                      <a:prstDash val="solid"/>
                      <a:round/>
                      <a:headEnd type="none" w="med" len="med"/>
                      <a:tailEnd type="none" w="med" len="med"/>
                    </a:lnB>
                  </a:tcPr>
                </a:tc>
                <a:tc>
                  <a:txBody>
                    <a:bodyPr/>
                    <a:lstStyle/>
                    <a:p>
                      <a:pPr algn="r"/>
                      <a:r>
                        <a:rPr lang="en-US" sz="1700" dirty="0"/>
                        <a:t>40%</a:t>
                      </a: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marL="0" algn="r" rtl="0" eaLnBrk="1" fontAlgn="b" latinLnBrk="0" hangingPunct="1"/>
                      <a:r>
                        <a:rPr kumimoji="0" lang="en-US" sz="1700" kern="1200" dirty="0"/>
                        <a:t>17%</a:t>
                      </a:r>
                      <a:endParaRPr kumimoji="0" lang="en-US" sz="1700" kern="1200" dirty="0">
                        <a:solidFill>
                          <a:schemeClr val="dk1"/>
                        </a:solidFill>
                        <a:latin typeface="+mn-lt"/>
                        <a:ea typeface="+mn-ea"/>
                        <a:cs typeface="+mn-cs"/>
                      </a:endParaRPr>
                    </a:p>
                  </a:txBody>
                  <a:tcPr marL="7144" marR="7144" marT="7144"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58674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0" dirty="0"/>
                        <a:t>Numbers will change with each monthly data submission and QA</a:t>
                      </a: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endParaRPr lang="en-US" dirty="0"/>
                    </a:p>
                  </a:txBody>
                  <a:tcPr anchor="ctr"/>
                </a:tc>
                <a:tc hMerge="1">
                  <a:txBody>
                    <a:bodyPr/>
                    <a:lstStyle/>
                    <a:p>
                      <a:pPr marL="0" algn="r" rtl="0" eaLnBrk="1" fontAlgn="b" latinLnBrk="0" hangingPunct="1"/>
                      <a:endParaRPr kumimoji="0" lang="en-US" kern="1200" dirty="0">
                        <a:solidFill>
                          <a:schemeClr val="dk1"/>
                        </a:solidFill>
                        <a:latin typeface="+mn-lt"/>
                        <a:ea typeface="+mn-ea"/>
                        <a:cs typeface="+mn-cs"/>
                      </a:endParaRPr>
                    </a:p>
                  </a:txBody>
                  <a:tcPr marL="9525" marR="9525" marT="9525" marB="0" anchor="ctr"/>
                </a:tc>
                <a:extLst>
                  <a:ext uri="{0D108BD9-81ED-4DB2-BD59-A6C34878D82A}">
                    <a16:rowId xmlns:a16="http://schemas.microsoft.com/office/drawing/2014/main" xmlns="" val="10005"/>
                  </a:ext>
                </a:extLst>
              </a:tr>
            </a:tbl>
          </a:graphicData>
        </a:graphic>
      </p:graphicFrame>
      <p:sp>
        <p:nvSpPr>
          <p:cNvPr id="5" name="Rectangle 4"/>
          <p:cNvSpPr/>
          <p:nvPr/>
        </p:nvSpPr>
        <p:spPr>
          <a:xfrm>
            <a:off x="1025246" y="6230461"/>
            <a:ext cx="7011847" cy="353943"/>
          </a:xfrm>
          <a:prstGeom prst="rect">
            <a:avLst/>
          </a:prstGeom>
        </p:spPr>
        <p:txBody>
          <a:bodyPr wrap="square">
            <a:spAutoFit/>
          </a:bodyPr>
          <a:lstStyle/>
          <a:p>
            <a:r>
              <a:rPr lang="en-US" sz="1700" dirty="0"/>
              <a:t>* inpatient visits = inpatient discharges or observation visits &gt; 23 hours </a:t>
            </a:r>
          </a:p>
        </p:txBody>
      </p:sp>
      <p:sp>
        <p:nvSpPr>
          <p:cNvPr id="6" name="Slide Number Placeholder 5"/>
          <p:cNvSpPr>
            <a:spLocks noGrp="1"/>
          </p:cNvSpPr>
          <p:nvPr>
            <p:ph type="sldNum" sz="quarter" idx="12"/>
          </p:nvPr>
        </p:nvSpPr>
        <p:spPr/>
        <p:txBody>
          <a:bodyPr/>
          <a:lstStyle/>
          <a:p>
            <a:fld id="{04F192F5-7590-44FF-9C83-33DE5B563EC3}" type="slidenum">
              <a:rPr lang="en-US" smtClean="0"/>
              <a:t>14</a:t>
            </a:fld>
            <a:endParaRPr lang="en-US"/>
          </a:p>
        </p:txBody>
      </p:sp>
    </p:spTree>
    <p:extLst>
      <p:ext uri="{BB962C8B-B14F-4D97-AF65-F5344CB8AC3E}">
        <p14:creationId xmlns:p14="http://schemas.microsoft.com/office/powerpoint/2010/main" val="2732073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p:cNvSpPr>
          <p:nvPr/>
        </p:nvSpPr>
        <p:spPr>
          <a:xfrm>
            <a:off x="715991" y="193887"/>
            <a:ext cx="7886700" cy="77198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yriad Pro Semibold"/>
                <a:ea typeface="+mj-ea"/>
                <a:cs typeface="+mj-cs"/>
              </a:defRPr>
            </a:lvl1pPr>
          </a:lstStyle>
          <a:p>
            <a:r>
              <a:rPr lang="en-US" dirty="0"/>
              <a:t>Positive Trends through FY17</a:t>
            </a:r>
          </a:p>
          <a:p>
            <a:r>
              <a:rPr lang="en-US" sz="1800" dirty="0"/>
              <a:t>Care Coordination Measures – High-needs Medicare FFS Beneficiaries</a:t>
            </a:r>
          </a:p>
        </p:txBody>
      </p:sp>
      <p:sp>
        <p:nvSpPr>
          <p:cNvPr id="4" name="Slide Number Placeholder 3"/>
          <p:cNvSpPr>
            <a:spLocks noGrp="1"/>
          </p:cNvSpPr>
          <p:nvPr>
            <p:ph type="sldNum" sz="quarter" idx="12"/>
          </p:nvPr>
        </p:nvSpPr>
        <p:spPr/>
        <p:txBody>
          <a:bodyPr/>
          <a:lstStyle/>
          <a:p>
            <a:fld id="{04F192F5-7590-44FF-9C83-33DE5B563EC3}" type="slidenum">
              <a:rPr lang="en-US" smtClean="0"/>
              <a:t>15</a:t>
            </a:fld>
            <a:endParaRPr lang="en-US"/>
          </a:p>
        </p:txBody>
      </p:sp>
      <p:graphicFrame>
        <p:nvGraphicFramePr>
          <p:cNvPr id="5" name="Table 4"/>
          <p:cNvGraphicFramePr>
            <a:graphicFrameLocks noGrp="1"/>
          </p:cNvGraphicFramePr>
          <p:nvPr/>
        </p:nvGraphicFramePr>
        <p:xfrm>
          <a:off x="234461" y="1578544"/>
          <a:ext cx="8608684" cy="2075272"/>
        </p:xfrm>
        <a:graphic>
          <a:graphicData uri="http://schemas.openxmlformats.org/drawingml/2006/table">
            <a:tbl>
              <a:tblPr>
                <a:tableStyleId>{5C22544A-7EE6-4342-B048-85BDC9FD1C3A}</a:tableStyleId>
              </a:tblPr>
              <a:tblGrid>
                <a:gridCol w="1522762">
                  <a:extLst>
                    <a:ext uri="{9D8B030D-6E8A-4147-A177-3AD203B41FA5}">
                      <a16:colId xmlns:a16="http://schemas.microsoft.com/office/drawing/2014/main" xmlns="" val="1676098799"/>
                    </a:ext>
                  </a:extLst>
                </a:gridCol>
                <a:gridCol w="1421244">
                  <a:extLst>
                    <a:ext uri="{9D8B030D-6E8A-4147-A177-3AD203B41FA5}">
                      <a16:colId xmlns:a16="http://schemas.microsoft.com/office/drawing/2014/main" xmlns="" val="1691968671"/>
                    </a:ext>
                  </a:extLst>
                </a:gridCol>
                <a:gridCol w="944113">
                  <a:extLst>
                    <a:ext uri="{9D8B030D-6E8A-4147-A177-3AD203B41FA5}">
                      <a16:colId xmlns:a16="http://schemas.microsoft.com/office/drawing/2014/main" xmlns="" val="4114238082"/>
                    </a:ext>
                  </a:extLst>
                </a:gridCol>
                <a:gridCol w="944113">
                  <a:extLst>
                    <a:ext uri="{9D8B030D-6E8A-4147-A177-3AD203B41FA5}">
                      <a16:colId xmlns:a16="http://schemas.microsoft.com/office/drawing/2014/main" xmlns="" val="1648576352"/>
                    </a:ext>
                  </a:extLst>
                </a:gridCol>
                <a:gridCol w="944113">
                  <a:extLst>
                    <a:ext uri="{9D8B030D-6E8A-4147-A177-3AD203B41FA5}">
                      <a16:colId xmlns:a16="http://schemas.microsoft.com/office/drawing/2014/main" xmlns="" val="2107884011"/>
                    </a:ext>
                  </a:extLst>
                </a:gridCol>
                <a:gridCol w="944113">
                  <a:extLst>
                    <a:ext uri="{9D8B030D-6E8A-4147-A177-3AD203B41FA5}">
                      <a16:colId xmlns:a16="http://schemas.microsoft.com/office/drawing/2014/main" xmlns="" val="1128271867"/>
                    </a:ext>
                  </a:extLst>
                </a:gridCol>
                <a:gridCol w="944113">
                  <a:extLst>
                    <a:ext uri="{9D8B030D-6E8A-4147-A177-3AD203B41FA5}">
                      <a16:colId xmlns:a16="http://schemas.microsoft.com/office/drawing/2014/main" xmlns="" val="1650377220"/>
                    </a:ext>
                  </a:extLst>
                </a:gridCol>
                <a:gridCol w="944113">
                  <a:extLst>
                    <a:ext uri="{9D8B030D-6E8A-4147-A177-3AD203B41FA5}">
                      <a16:colId xmlns:a16="http://schemas.microsoft.com/office/drawing/2014/main" xmlns="" val="1561713915"/>
                    </a:ext>
                  </a:extLst>
                </a:gridCol>
              </a:tblGrid>
              <a:tr h="220931">
                <a:tc>
                  <a:txBody>
                    <a:bodyPr/>
                    <a:lstStyle/>
                    <a:p>
                      <a:pPr algn="l" fontAlgn="b"/>
                      <a:r>
                        <a:rPr lang="en-US" sz="1300" b="1" u="none" strike="noStrike" dirty="0">
                          <a:solidFill>
                            <a:schemeClr val="bg1"/>
                          </a:solidFill>
                          <a:effectLst/>
                        </a:rPr>
                        <a:t>Beneficiaries</a:t>
                      </a:r>
                      <a:endParaRPr lang="en-US" sz="1300" b="1" i="0" u="none" strike="noStrike" dirty="0">
                        <a:solidFill>
                          <a:schemeClr val="bg1"/>
                        </a:solidFill>
                        <a:effectLst/>
                        <a:latin typeface="Calibri" panose="020F0502020204030204" pitchFamily="34" charset="0"/>
                      </a:endParaRPr>
                    </a:p>
                  </a:txBody>
                  <a:tcPr marL="7618" marR="7618" marT="7618" marB="0" anchor="b">
                    <a:solidFill>
                      <a:schemeClr val="accent1"/>
                    </a:solidFill>
                  </a:tcPr>
                </a:tc>
                <a:tc>
                  <a:txBody>
                    <a:bodyPr/>
                    <a:lstStyle/>
                    <a:p>
                      <a:pPr algn="ctr" fontAlgn="b"/>
                      <a:r>
                        <a:rPr lang="en-US" sz="1300" b="1" u="none" strike="noStrike" dirty="0">
                          <a:solidFill>
                            <a:schemeClr val="bg1"/>
                          </a:solidFill>
                          <a:effectLst/>
                        </a:rPr>
                        <a:t>Total</a:t>
                      </a:r>
                      <a:endParaRPr lang="en-US" sz="1300" b="1" i="0" u="none" strike="noStrike" dirty="0">
                        <a:solidFill>
                          <a:schemeClr val="bg1"/>
                        </a:solidFill>
                        <a:effectLst/>
                        <a:latin typeface="Calibri" panose="020F0502020204030204" pitchFamily="34" charset="0"/>
                      </a:endParaRPr>
                    </a:p>
                  </a:txBody>
                  <a:tcPr marL="7618" marR="7618" marT="7618" marB="0" anchor="b">
                    <a:solidFill>
                      <a:schemeClr val="accent1"/>
                    </a:solidFill>
                  </a:tcPr>
                </a:tc>
                <a:tc gridSpan="2">
                  <a:txBody>
                    <a:bodyPr/>
                    <a:lstStyle/>
                    <a:p>
                      <a:pPr algn="ctr" fontAlgn="b"/>
                      <a:r>
                        <a:rPr lang="en-US" sz="1300" b="1" u="none" strike="noStrike" dirty="0">
                          <a:solidFill>
                            <a:schemeClr val="bg1"/>
                          </a:solidFill>
                          <a:effectLst/>
                        </a:rPr>
                        <a:t>w/PCP</a:t>
                      </a:r>
                      <a:endParaRPr lang="en-US" sz="1300" b="1" i="0" u="none" strike="noStrike" dirty="0">
                        <a:solidFill>
                          <a:schemeClr val="bg1"/>
                        </a:solidFill>
                        <a:effectLst/>
                        <a:latin typeface="Calibri" panose="020F0502020204030204" pitchFamily="34" charset="0"/>
                      </a:endParaRPr>
                    </a:p>
                  </a:txBody>
                  <a:tcPr marL="109704" marR="109704" marT="54852" marB="54852" anchor="b">
                    <a:solidFill>
                      <a:schemeClr val="accent1"/>
                    </a:solidFill>
                  </a:tcPr>
                </a:tc>
                <a:tc hMerge="1">
                  <a:txBody>
                    <a:bodyPr/>
                    <a:lstStyle/>
                    <a:p>
                      <a:endParaRPr lang="en-US"/>
                    </a:p>
                  </a:txBody>
                  <a:tcPr/>
                </a:tc>
                <a:tc gridSpan="2">
                  <a:txBody>
                    <a:bodyPr/>
                    <a:lstStyle/>
                    <a:p>
                      <a:pPr algn="ctr" fontAlgn="b"/>
                      <a:r>
                        <a:rPr lang="en-US" sz="1300" b="1" u="none" strike="noStrike" dirty="0">
                          <a:solidFill>
                            <a:schemeClr val="bg1"/>
                          </a:solidFill>
                          <a:effectLst/>
                        </a:rPr>
                        <a:t>w/CM</a:t>
                      </a:r>
                      <a:endParaRPr lang="en-US" sz="1300" b="1" i="0" u="none" strike="noStrike" dirty="0">
                        <a:solidFill>
                          <a:schemeClr val="bg1"/>
                        </a:solidFill>
                        <a:effectLst/>
                        <a:latin typeface="Calibri" panose="020F0502020204030204" pitchFamily="34" charset="0"/>
                      </a:endParaRPr>
                    </a:p>
                  </a:txBody>
                  <a:tcPr marL="109704" marR="109704" marT="54852" marB="54852" anchor="b">
                    <a:solidFill>
                      <a:schemeClr val="accent1"/>
                    </a:solidFill>
                  </a:tcPr>
                </a:tc>
                <a:tc hMerge="1">
                  <a:txBody>
                    <a:bodyPr/>
                    <a:lstStyle/>
                    <a:p>
                      <a:endParaRPr lang="en-US"/>
                    </a:p>
                  </a:txBody>
                  <a:tcPr/>
                </a:tc>
                <a:tc gridSpan="2">
                  <a:txBody>
                    <a:bodyPr/>
                    <a:lstStyle/>
                    <a:p>
                      <a:pPr algn="ctr" fontAlgn="b"/>
                      <a:r>
                        <a:rPr lang="en-US" sz="1300" b="1" u="none" strike="noStrike" dirty="0">
                          <a:solidFill>
                            <a:schemeClr val="bg1"/>
                          </a:solidFill>
                          <a:effectLst/>
                        </a:rPr>
                        <a:t>w/both</a:t>
                      </a:r>
                      <a:endParaRPr lang="en-US" sz="1300" b="1" i="0" u="none" strike="noStrike" dirty="0">
                        <a:solidFill>
                          <a:schemeClr val="bg1"/>
                        </a:solidFill>
                        <a:effectLst/>
                        <a:latin typeface="Calibri" panose="020F0502020204030204" pitchFamily="34" charset="0"/>
                      </a:endParaRPr>
                    </a:p>
                  </a:txBody>
                  <a:tcPr marL="109704" marR="109704" marT="54852" marB="54852" anchor="b">
                    <a:solidFill>
                      <a:schemeClr val="accent1"/>
                    </a:solidFill>
                  </a:tcPr>
                </a:tc>
                <a:tc hMerge="1">
                  <a:txBody>
                    <a:bodyPr/>
                    <a:lstStyle/>
                    <a:p>
                      <a:endParaRPr lang="en-US"/>
                    </a:p>
                  </a:txBody>
                  <a:tcPr/>
                </a:tc>
                <a:extLst>
                  <a:ext uri="{0D108BD9-81ED-4DB2-BD59-A6C34878D82A}">
                    <a16:rowId xmlns:a16="http://schemas.microsoft.com/office/drawing/2014/main" xmlns="" val="3410954430"/>
                  </a:ext>
                </a:extLst>
              </a:tr>
              <a:tr h="220931">
                <a:tc>
                  <a:txBody>
                    <a:bodyPr/>
                    <a:lstStyle/>
                    <a:p>
                      <a:pPr algn="ctr" fontAlgn="b"/>
                      <a:r>
                        <a:rPr lang="en-US" sz="1300" u="none" strike="noStrike" dirty="0">
                          <a:effectLst/>
                        </a:rPr>
                        <a:t>3/7/2017</a:t>
                      </a:r>
                      <a:endParaRPr lang="en-US" sz="1300" b="0" i="0" u="none" strike="noStrike" dirty="0">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18,837</a:t>
                      </a:r>
                      <a:endParaRPr lang="en-US" sz="1300" b="0" i="0" u="none" strike="noStrike" dirty="0">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11,467</a:t>
                      </a:r>
                      <a:endParaRPr lang="en-US" sz="1300" b="0" i="0" u="none" strike="noStrike" dirty="0">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60.87%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2,801</a:t>
                      </a:r>
                      <a:endParaRPr lang="en-US" sz="1300" b="0" i="0" u="none" strike="noStrike" dirty="0">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14.87%</a:t>
                      </a:r>
                      <a:endParaRPr lang="en-US" sz="1300" b="0" i="0" u="none" strike="noStrike" dirty="0">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2,440</a:t>
                      </a:r>
                      <a:endParaRPr lang="en-US" sz="1300" b="0" i="0" u="none" strike="noStrike" dirty="0">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12.95%</a:t>
                      </a:r>
                      <a:endParaRPr lang="en-US" sz="1300" b="0" i="0" u="none" strike="noStrike" dirty="0">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1395123563"/>
                  </a:ext>
                </a:extLst>
              </a:tr>
              <a:tr h="220931">
                <a:tc>
                  <a:txBody>
                    <a:bodyPr/>
                    <a:lstStyle/>
                    <a:p>
                      <a:pPr algn="ctr" fontAlgn="b"/>
                      <a:r>
                        <a:rPr lang="en-US" sz="1300" u="none" strike="noStrike">
                          <a:effectLst/>
                        </a:rPr>
                        <a:t>2/10/2017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18,856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10,967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58.16%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2,594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13.76%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2,258</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11.97%</a:t>
                      </a:r>
                      <a:endParaRPr lang="en-US" sz="1300" b="0" i="0" u="none" strike="noStrike">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2298218138"/>
                  </a:ext>
                </a:extLst>
              </a:tr>
              <a:tr h="220931">
                <a:tc>
                  <a:txBody>
                    <a:bodyPr/>
                    <a:lstStyle/>
                    <a:p>
                      <a:pPr algn="ctr" fontAlgn="b"/>
                      <a:r>
                        <a:rPr lang="en-US" sz="1300" u="none" strike="noStrike">
                          <a:effectLst/>
                        </a:rPr>
                        <a:t>1/6/2017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18,681</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10,099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54.06%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1,804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9.66%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1,624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8.69%</a:t>
                      </a:r>
                      <a:endParaRPr lang="en-US" sz="1300" b="0" i="0" u="none" strike="noStrike">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3456437424"/>
                  </a:ext>
                </a:extLst>
              </a:tr>
              <a:tr h="220931">
                <a:tc>
                  <a:txBody>
                    <a:bodyPr/>
                    <a:lstStyle/>
                    <a:p>
                      <a:pPr algn="ctr" fontAlgn="b"/>
                      <a:r>
                        <a:rPr lang="en-US" sz="1300" u="none" strike="noStrike">
                          <a:effectLst/>
                        </a:rPr>
                        <a:t>12/13/2016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18,729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9,799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52.32%</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798</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4.26%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653</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3.49%</a:t>
                      </a:r>
                      <a:endParaRPr lang="en-US" sz="1300" b="0" i="0" u="none" strike="noStrike">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4036549919"/>
                  </a:ext>
                </a:extLst>
              </a:tr>
              <a:tr h="220931">
                <a:tc>
                  <a:txBody>
                    <a:bodyPr/>
                    <a:lstStyle/>
                    <a:p>
                      <a:pPr algn="ctr" fontAlgn="b"/>
                      <a:r>
                        <a:rPr lang="en-US" sz="1300" u="none" strike="noStrike">
                          <a:effectLst/>
                        </a:rPr>
                        <a:t>12/7/2016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18,752</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9,139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48.74%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463</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2.47%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241</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1.29%</a:t>
                      </a:r>
                      <a:endParaRPr lang="en-US" sz="1300" b="0" i="0" u="none" strike="noStrike">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666669990"/>
                  </a:ext>
                </a:extLst>
              </a:tr>
              <a:tr h="220931">
                <a:tc>
                  <a:txBody>
                    <a:bodyPr/>
                    <a:lstStyle/>
                    <a:p>
                      <a:pPr algn="ctr" fontAlgn="b"/>
                      <a:r>
                        <a:rPr lang="en-US" sz="1300" u="none" strike="noStrike">
                          <a:effectLst/>
                        </a:rPr>
                        <a:t>11/29/2016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21,509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10,427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48.48%</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499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2.32%</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254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1.18%</a:t>
                      </a:r>
                      <a:endParaRPr lang="en-US" sz="1300" b="0" i="0" u="none" strike="noStrike">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1389788848"/>
                  </a:ext>
                </a:extLst>
              </a:tr>
              <a:tr h="220931">
                <a:tc>
                  <a:txBody>
                    <a:bodyPr/>
                    <a:lstStyle/>
                    <a:p>
                      <a:pPr algn="ctr" fontAlgn="b"/>
                      <a:r>
                        <a:rPr lang="en-US" sz="1300" u="none" strike="noStrike">
                          <a:effectLst/>
                        </a:rPr>
                        <a:t>11/4/2016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21,849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10,379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47.50%</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468</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2.14%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239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1.09%</a:t>
                      </a:r>
                      <a:endParaRPr lang="en-US" sz="1300" b="0" i="0" u="none" strike="noStrike">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392556755"/>
                  </a:ext>
                </a:extLst>
              </a:tr>
              <a:tr h="220931">
                <a:tc>
                  <a:txBody>
                    <a:bodyPr/>
                    <a:lstStyle/>
                    <a:p>
                      <a:pPr algn="ctr" fontAlgn="b"/>
                      <a:r>
                        <a:rPr lang="en-US" sz="1300" u="none" strike="noStrike">
                          <a:effectLst/>
                        </a:rPr>
                        <a:t>9/27/2016</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21,644</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9,453</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43.67%</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172</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0.79%</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a:effectLst/>
                        </a:rPr>
                        <a:t> </a:t>
                      </a:r>
                      <a:endParaRPr lang="en-US" sz="1300" b="0" i="0" u="none" strike="noStrike">
                        <a:solidFill>
                          <a:srgbClr val="000000"/>
                        </a:solidFill>
                        <a:effectLst/>
                        <a:latin typeface="Calibri" panose="020F0502020204030204" pitchFamily="34" charset="0"/>
                      </a:endParaRPr>
                    </a:p>
                  </a:txBody>
                  <a:tcPr marL="7618" marR="7618" marT="7618" marB="0" anchor="b"/>
                </a:tc>
                <a:tc>
                  <a:txBody>
                    <a:bodyPr/>
                    <a:lstStyle/>
                    <a:p>
                      <a:pPr algn="ctr" fontAlgn="b"/>
                      <a:r>
                        <a:rPr lang="en-US" sz="1300" u="none" strike="noStrike" dirty="0">
                          <a:effectLst/>
                        </a:rPr>
                        <a:t> </a:t>
                      </a:r>
                      <a:endParaRPr lang="en-US" sz="1300" b="0" i="0" u="none" strike="noStrike" dirty="0">
                        <a:solidFill>
                          <a:srgbClr val="000000"/>
                        </a:solidFill>
                        <a:effectLst/>
                        <a:latin typeface="Calibri" panose="020F0502020204030204" pitchFamily="34" charset="0"/>
                      </a:endParaRPr>
                    </a:p>
                  </a:txBody>
                  <a:tcPr marL="7618" marR="7618" marT="7618" marB="0" anchor="b"/>
                </a:tc>
                <a:extLst>
                  <a:ext uri="{0D108BD9-81ED-4DB2-BD59-A6C34878D82A}">
                    <a16:rowId xmlns:a16="http://schemas.microsoft.com/office/drawing/2014/main" xmlns="" val="3474284847"/>
                  </a:ext>
                </a:extLst>
              </a:tr>
            </a:tbl>
          </a:graphicData>
        </a:graphic>
      </p:graphicFrame>
      <p:graphicFrame>
        <p:nvGraphicFramePr>
          <p:cNvPr id="6" name="Table 5"/>
          <p:cNvGraphicFramePr>
            <a:graphicFrameLocks noGrp="1"/>
          </p:cNvGraphicFramePr>
          <p:nvPr/>
        </p:nvGraphicFramePr>
        <p:xfrm>
          <a:off x="234461" y="4299067"/>
          <a:ext cx="8526183" cy="2057284"/>
        </p:xfrm>
        <a:graphic>
          <a:graphicData uri="http://schemas.openxmlformats.org/drawingml/2006/table">
            <a:tbl>
              <a:tblPr>
                <a:tableStyleId>{5C22544A-7EE6-4342-B048-85BDC9FD1C3A}</a:tableStyleId>
              </a:tblPr>
              <a:tblGrid>
                <a:gridCol w="1508169">
                  <a:extLst>
                    <a:ext uri="{9D8B030D-6E8A-4147-A177-3AD203B41FA5}">
                      <a16:colId xmlns:a16="http://schemas.microsoft.com/office/drawing/2014/main" xmlns="" val="1585739810"/>
                    </a:ext>
                  </a:extLst>
                </a:gridCol>
                <a:gridCol w="1407624">
                  <a:extLst>
                    <a:ext uri="{9D8B030D-6E8A-4147-A177-3AD203B41FA5}">
                      <a16:colId xmlns:a16="http://schemas.microsoft.com/office/drawing/2014/main" xmlns="" val="4190232390"/>
                    </a:ext>
                  </a:extLst>
                </a:gridCol>
                <a:gridCol w="935065">
                  <a:extLst>
                    <a:ext uri="{9D8B030D-6E8A-4147-A177-3AD203B41FA5}">
                      <a16:colId xmlns:a16="http://schemas.microsoft.com/office/drawing/2014/main" xmlns="" val="3077295640"/>
                    </a:ext>
                  </a:extLst>
                </a:gridCol>
                <a:gridCol w="935065">
                  <a:extLst>
                    <a:ext uri="{9D8B030D-6E8A-4147-A177-3AD203B41FA5}">
                      <a16:colId xmlns:a16="http://schemas.microsoft.com/office/drawing/2014/main" xmlns="" val="149555542"/>
                    </a:ext>
                  </a:extLst>
                </a:gridCol>
                <a:gridCol w="935065">
                  <a:extLst>
                    <a:ext uri="{9D8B030D-6E8A-4147-A177-3AD203B41FA5}">
                      <a16:colId xmlns:a16="http://schemas.microsoft.com/office/drawing/2014/main" xmlns="" val="324803614"/>
                    </a:ext>
                  </a:extLst>
                </a:gridCol>
                <a:gridCol w="935065">
                  <a:extLst>
                    <a:ext uri="{9D8B030D-6E8A-4147-A177-3AD203B41FA5}">
                      <a16:colId xmlns:a16="http://schemas.microsoft.com/office/drawing/2014/main" xmlns="" val="3148640283"/>
                    </a:ext>
                  </a:extLst>
                </a:gridCol>
                <a:gridCol w="935065">
                  <a:extLst>
                    <a:ext uri="{9D8B030D-6E8A-4147-A177-3AD203B41FA5}">
                      <a16:colId xmlns:a16="http://schemas.microsoft.com/office/drawing/2014/main" xmlns="" val="963436114"/>
                    </a:ext>
                  </a:extLst>
                </a:gridCol>
                <a:gridCol w="935065">
                  <a:extLst>
                    <a:ext uri="{9D8B030D-6E8A-4147-A177-3AD203B41FA5}">
                      <a16:colId xmlns:a16="http://schemas.microsoft.com/office/drawing/2014/main" xmlns="" val="3223304609"/>
                    </a:ext>
                  </a:extLst>
                </a:gridCol>
              </a:tblGrid>
              <a:tr h="218814">
                <a:tc>
                  <a:txBody>
                    <a:bodyPr/>
                    <a:lstStyle/>
                    <a:p>
                      <a:pPr algn="l" fontAlgn="b"/>
                      <a:r>
                        <a:rPr lang="en-US" sz="1300" b="1" u="none" strike="noStrike" dirty="0">
                          <a:solidFill>
                            <a:schemeClr val="bg1"/>
                          </a:solidFill>
                          <a:effectLst/>
                        </a:rPr>
                        <a:t>Beneficiaries</a:t>
                      </a:r>
                      <a:endParaRPr lang="en-US" sz="1300" b="1" i="0" u="none" strike="noStrike" dirty="0">
                        <a:solidFill>
                          <a:schemeClr val="bg1"/>
                        </a:solidFill>
                        <a:effectLst/>
                        <a:latin typeface="Calibri" panose="020F0502020204030204" pitchFamily="34" charset="0"/>
                      </a:endParaRPr>
                    </a:p>
                  </a:txBody>
                  <a:tcPr marL="7545" marR="7545" marT="7545" marB="0" anchor="b">
                    <a:solidFill>
                      <a:schemeClr val="accent1"/>
                    </a:solidFill>
                  </a:tcPr>
                </a:tc>
                <a:tc>
                  <a:txBody>
                    <a:bodyPr/>
                    <a:lstStyle/>
                    <a:p>
                      <a:pPr algn="ctr" fontAlgn="b"/>
                      <a:r>
                        <a:rPr lang="en-US" sz="1300" b="1" u="none" strike="noStrike" dirty="0">
                          <a:solidFill>
                            <a:schemeClr val="bg1"/>
                          </a:solidFill>
                          <a:effectLst/>
                        </a:rPr>
                        <a:t>Total</a:t>
                      </a:r>
                      <a:endParaRPr lang="en-US" sz="1300" b="1" i="0" u="none" strike="noStrike" dirty="0">
                        <a:solidFill>
                          <a:schemeClr val="bg1"/>
                        </a:solidFill>
                        <a:effectLst/>
                        <a:latin typeface="Calibri" panose="020F0502020204030204" pitchFamily="34" charset="0"/>
                      </a:endParaRPr>
                    </a:p>
                  </a:txBody>
                  <a:tcPr marL="7545" marR="7545" marT="7545" marB="0" anchor="b">
                    <a:solidFill>
                      <a:schemeClr val="accent1"/>
                    </a:solidFill>
                  </a:tcPr>
                </a:tc>
                <a:tc gridSpan="2">
                  <a:txBody>
                    <a:bodyPr/>
                    <a:lstStyle/>
                    <a:p>
                      <a:pPr algn="ctr" fontAlgn="b"/>
                      <a:r>
                        <a:rPr lang="en-US" sz="1300" b="1" u="none" strike="noStrike" dirty="0">
                          <a:solidFill>
                            <a:schemeClr val="bg1"/>
                          </a:solidFill>
                          <a:effectLst/>
                        </a:rPr>
                        <a:t>w/</a:t>
                      </a:r>
                      <a:r>
                        <a:rPr lang="en-US" sz="1300" b="1" u="none" strike="noStrike" dirty="0" err="1">
                          <a:solidFill>
                            <a:schemeClr val="bg1"/>
                          </a:solidFill>
                          <a:effectLst/>
                        </a:rPr>
                        <a:t>CareAlert</a:t>
                      </a:r>
                      <a:endParaRPr lang="en-US" sz="1300" b="1" i="0" u="none" strike="noStrike" dirty="0">
                        <a:solidFill>
                          <a:schemeClr val="bg1"/>
                        </a:solidFill>
                        <a:effectLst/>
                        <a:latin typeface="Calibri" panose="020F0502020204030204" pitchFamily="34" charset="0"/>
                      </a:endParaRPr>
                    </a:p>
                  </a:txBody>
                  <a:tcPr marL="108652" marR="108652" marT="54326" marB="54326" anchor="b">
                    <a:solidFill>
                      <a:schemeClr val="accent1"/>
                    </a:solidFill>
                  </a:tcPr>
                </a:tc>
                <a:tc hMerge="1">
                  <a:txBody>
                    <a:bodyPr/>
                    <a:lstStyle/>
                    <a:p>
                      <a:endParaRPr lang="en-US"/>
                    </a:p>
                  </a:txBody>
                  <a:tcPr/>
                </a:tc>
                <a:tc gridSpan="2">
                  <a:txBody>
                    <a:bodyPr/>
                    <a:lstStyle/>
                    <a:p>
                      <a:pPr algn="ctr" fontAlgn="b"/>
                      <a:r>
                        <a:rPr lang="en-US" sz="1300" b="1" u="none" strike="noStrike" dirty="0">
                          <a:solidFill>
                            <a:schemeClr val="bg1"/>
                          </a:solidFill>
                          <a:effectLst/>
                        </a:rPr>
                        <a:t>w/</a:t>
                      </a:r>
                      <a:r>
                        <a:rPr lang="en-US" sz="1300" b="1" u="none" strike="noStrike" dirty="0" err="1">
                          <a:solidFill>
                            <a:schemeClr val="bg1"/>
                          </a:solidFill>
                          <a:effectLst/>
                        </a:rPr>
                        <a:t>CarePlan</a:t>
                      </a:r>
                      <a:endParaRPr lang="en-US" sz="1300" b="1" i="0" u="none" strike="noStrike" dirty="0">
                        <a:solidFill>
                          <a:schemeClr val="bg1"/>
                        </a:solidFill>
                        <a:effectLst/>
                        <a:latin typeface="Calibri" panose="020F0502020204030204" pitchFamily="34" charset="0"/>
                      </a:endParaRPr>
                    </a:p>
                  </a:txBody>
                  <a:tcPr marL="108652" marR="108652" marT="54326" marB="54326" anchor="b">
                    <a:solidFill>
                      <a:schemeClr val="accent1"/>
                    </a:solidFill>
                  </a:tcPr>
                </a:tc>
                <a:tc hMerge="1">
                  <a:txBody>
                    <a:bodyPr/>
                    <a:lstStyle/>
                    <a:p>
                      <a:endParaRPr lang="en-US"/>
                    </a:p>
                  </a:txBody>
                  <a:tcPr/>
                </a:tc>
                <a:tc gridSpan="2">
                  <a:txBody>
                    <a:bodyPr/>
                    <a:lstStyle/>
                    <a:p>
                      <a:pPr algn="ctr" fontAlgn="b"/>
                      <a:r>
                        <a:rPr lang="en-US" sz="1300" b="1" u="none" strike="noStrike" dirty="0">
                          <a:solidFill>
                            <a:schemeClr val="bg1"/>
                          </a:solidFill>
                          <a:effectLst/>
                        </a:rPr>
                        <a:t>w/either</a:t>
                      </a:r>
                      <a:endParaRPr lang="en-US" sz="1300" b="1" i="0" u="none" strike="noStrike" dirty="0">
                        <a:solidFill>
                          <a:schemeClr val="bg1"/>
                        </a:solidFill>
                        <a:effectLst/>
                        <a:latin typeface="Calibri" panose="020F0502020204030204" pitchFamily="34" charset="0"/>
                      </a:endParaRPr>
                    </a:p>
                  </a:txBody>
                  <a:tcPr marL="108652" marR="108652" marT="54326" marB="54326" anchor="b">
                    <a:solidFill>
                      <a:schemeClr val="accent1"/>
                    </a:solidFill>
                  </a:tcPr>
                </a:tc>
                <a:tc hMerge="1">
                  <a:txBody>
                    <a:bodyPr/>
                    <a:lstStyle/>
                    <a:p>
                      <a:endParaRPr lang="en-US"/>
                    </a:p>
                  </a:txBody>
                  <a:tcPr/>
                </a:tc>
                <a:extLst>
                  <a:ext uri="{0D108BD9-81ED-4DB2-BD59-A6C34878D82A}">
                    <a16:rowId xmlns:a16="http://schemas.microsoft.com/office/drawing/2014/main" xmlns="" val="1036444221"/>
                  </a:ext>
                </a:extLst>
              </a:tr>
              <a:tr h="218814">
                <a:tc>
                  <a:txBody>
                    <a:bodyPr/>
                    <a:lstStyle/>
                    <a:p>
                      <a:pPr algn="ctr" fontAlgn="b"/>
                      <a:r>
                        <a:rPr lang="en-US" sz="1300" u="none" strike="noStrike">
                          <a:effectLst/>
                        </a:rPr>
                        <a:t>3/7/2017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18,837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937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4.97%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420</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2.23%</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1,354</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7.19%</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3598182697"/>
                  </a:ext>
                </a:extLst>
              </a:tr>
              <a:tr h="218814">
                <a:tc>
                  <a:txBody>
                    <a:bodyPr/>
                    <a:lstStyle/>
                    <a:p>
                      <a:pPr algn="ctr" fontAlgn="b"/>
                      <a:r>
                        <a:rPr lang="en-US" sz="1300" u="none" strike="noStrike">
                          <a:effectLst/>
                        </a:rPr>
                        <a:t>2/10/2017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18,856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652</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3.46%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360</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1.91%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1,011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5.36%</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2715917035"/>
                  </a:ext>
                </a:extLst>
              </a:tr>
              <a:tr h="218814">
                <a:tc>
                  <a:txBody>
                    <a:bodyPr/>
                    <a:lstStyle/>
                    <a:p>
                      <a:pPr algn="ctr" fontAlgn="b"/>
                      <a:r>
                        <a:rPr lang="en-US" sz="1300" u="none" strike="noStrike">
                          <a:effectLst/>
                        </a:rPr>
                        <a:t>1/6/2017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18,681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536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2.87%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319</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1.71%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854</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4.57%</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3323448943"/>
                  </a:ext>
                </a:extLst>
              </a:tr>
              <a:tr h="218814">
                <a:tc>
                  <a:txBody>
                    <a:bodyPr/>
                    <a:lstStyle/>
                    <a:p>
                      <a:pPr algn="ctr" fontAlgn="b"/>
                      <a:r>
                        <a:rPr lang="en-US" sz="1300" u="none" strike="noStrike">
                          <a:effectLst/>
                        </a:rPr>
                        <a:t>12/13/2016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18,729</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506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2.70%</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276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1.47%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781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4.17%</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2186668238"/>
                  </a:ext>
                </a:extLst>
              </a:tr>
              <a:tr h="218814">
                <a:tc>
                  <a:txBody>
                    <a:bodyPr/>
                    <a:lstStyle/>
                    <a:p>
                      <a:pPr algn="ctr" fontAlgn="b"/>
                      <a:r>
                        <a:rPr lang="en-US" sz="1300" u="none" strike="noStrike">
                          <a:effectLst/>
                        </a:rPr>
                        <a:t>12/7/2016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18,752</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508</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2.71%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277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1.48%</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784</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4.18%</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1006471916"/>
                  </a:ext>
                </a:extLst>
              </a:tr>
              <a:tr h="218814">
                <a:tc>
                  <a:txBody>
                    <a:bodyPr/>
                    <a:lstStyle/>
                    <a:p>
                      <a:pPr algn="ctr" fontAlgn="b"/>
                      <a:r>
                        <a:rPr lang="en-US" sz="1300" u="none" strike="noStrike">
                          <a:effectLst/>
                        </a:rPr>
                        <a:t>11/29/2016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21,509</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410</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1.91%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248</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1.15%</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658</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3.06%</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3878462201"/>
                  </a:ext>
                </a:extLst>
              </a:tr>
              <a:tr h="218814">
                <a:tc>
                  <a:txBody>
                    <a:bodyPr/>
                    <a:lstStyle/>
                    <a:p>
                      <a:pPr algn="ctr" fontAlgn="b"/>
                      <a:r>
                        <a:rPr lang="en-US" sz="1300" u="none" strike="noStrike">
                          <a:effectLst/>
                        </a:rPr>
                        <a:t>11/4/2016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21,849</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394</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1.80%</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231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1.06%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625</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2.86%</a:t>
                      </a:r>
                      <a:endParaRPr lang="en-US" sz="1300" b="0" i="0" u="none" strike="noStrike">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1478616584"/>
                  </a:ext>
                </a:extLst>
              </a:tr>
              <a:tr h="218814">
                <a:tc>
                  <a:txBody>
                    <a:bodyPr/>
                    <a:lstStyle/>
                    <a:p>
                      <a:pPr algn="ctr" fontAlgn="b"/>
                      <a:r>
                        <a:rPr lang="en-US" sz="1300" u="none" strike="noStrike">
                          <a:effectLst/>
                        </a:rPr>
                        <a:t>9/27/2016</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dirty="0">
                          <a:effectLst/>
                        </a:rPr>
                        <a:t>21,644</a:t>
                      </a:r>
                      <a:endParaRPr lang="en-US" sz="1300" b="0" i="0" u="none" strike="noStrike" dirty="0">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244</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1.13%</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157</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0.73%</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a:effectLst/>
                        </a:rPr>
                        <a:t>401</a:t>
                      </a:r>
                      <a:endParaRPr lang="en-US" sz="1300" b="0" i="0" u="none" strike="noStrike">
                        <a:solidFill>
                          <a:srgbClr val="000000"/>
                        </a:solidFill>
                        <a:effectLst/>
                        <a:latin typeface="Calibri" panose="020F0502020204030204" pitchFamily="34" charset="0"/>
                      </a:endParaRPr>
                    </a:p>
                  </a:txBody>
                  <a:tcPr marL="7545" marR="7545" marT="7545" marB="0" anchor="b"/>
                </a:tc>
                <a:tc>
                  <a:txBody>
                    <a:bodyPr/>
                    <a:lstStyle/>
                    <a:p>
                      <a:pPr algn="ctr" fontAlgn="b"/>
                      <a:r>
                        <a:rPr lang="en-US" sz="1300" u="none" strike="noStrike" dirty="0">
                          <a:effectLst/>
                        </a:rPr>
                        <a:t>1.85%</a:t>
                      </a:r>
                      <a:endParaRPr lang="en-US" sz="1300" b="0" i="0" u="none" strike="noStrike" dirty="0">
                        <a:solidFill>
                          <a:srgbClr val="000000"/>
                        </a:solidFill>
                        <a:effectLst/>
                        <a:latin typeface="Calibri" panose="020F0502020204030204" pitchFamily="34" charset="0"/>
                      </a:endParaRPr>
                    </a:p>
                  </a:txBody>
                  <a:tcPr marL="7545" marR="7545" marT="7545" marB="0" anchor="b"/>
                </a:tc>
                <a:extLst>
                  <a:ext uri="{0D108BD9-81ED-4DB2-BD59-A6C34878D82A}">
                    <a16:rowId xmlns:a16="http://schemas.microsoft.com/office/drawing/2014/main" xmlns="" val="1287270726"/>
                  </a:ext>
                </a:extLst>
              </a:tr>
            </a:tbl>
          </a:graphicData>
        </a:graphic>
      </p:graphicFrame>
      <p:sp>
        <p:nvSpPr>
          <p:cNvPr id="7" name="TextBox 6"/>
          <p:cNvSpPr txBox="1"/>
          <p:nvPr/>
        </p:nvSpPr>
        <p:spPr>
          <a:xfrm>
            <a:off x="134754" y="1201193"/>
            <a:ext cx="7074568" cy="369332"/>
          </a:xfrm>
          <a:prstGeom prst="rect">
            <a:avLst/>
          </a:prstGeom>
          <a:noFill/>
        </p:spPr>
        <p:txBody>
          <a:bodyPr wrap="square" rtlCol="0">
            <a:spAutoFit/>
          </a:bodyPr>
          <a:lstStyle/>
          <a:p>
            <a:r>
              <a:rPr lang="en-US" dirty="0"/>
              <a:t>Measure 1: Known primary care provider or care manager</a:t>
            </a:r>
          </a:p>
        </p:txBody>
      </p:sp>
      <p:sp>
        <p:nvSpPr>
          <p:cNvPr id="11" name="TextBox 10"/>
          <p:cNvSpPr txBox="1"/>
          <p:nvPr/>
        </p:nvSpPr>
        <p:spPr>
          <a:xfrm>
            <a:off x="142775" y="3923545"/>
            <a:ext cx="7074568" cy="369332"/>
          </a:xfrm>
          <a:prstGeom prst="rect">
            <a:avLst/>
          </a:prstGeom>
          <a:noFill/>
        </p:spPr>
        <p:txBody>
          <a:bodyPr wrap="square" rtlCol="0">
            <a:spAutoFit/>
          </a:bodyPr>
          <a:lstStyle/>
          <a:p>
            <a:r>
              <a:rPr lang="en-US" dirty="0"/>
              <a:t>Measure 2: Shared care alert or care plan</a:t>
            </a:r>
          </a:p>
        </p:txBody>
      </p:sp>
    </p:spTree>
    <p:extLst>
      <p:ext uri="{BB962C8B-B14F-4D97-AF65-F5344CB8AC3E}">
        <p14:creationId xmlns:p14="http://schemas.microsoft.com/office/powerpoint/2010/main" val="2262408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Core Moving Forward?  </a:t>
            </a:r>
          </a:p>
        </p:txBody>
      </p:sp>
      <p:sp>
        <p:nvSpPr>
          <p:cNvPr id="3" name="Content Placeholder 2"/>
          <p:cNvSpPr>
            <a:spLocks noGrp="1"/>
          </p:cNvSpPr>
          <p:nvPr>
            <p:ph sz="half" idx="1"/>
          </p:nvPr>
        </p:nvSpPr>
        <p:spPr>
          <a:xfrm>
            <a:off x="628650" y="1507990"/>
            <a:ext cx="3886200" cy="4863933"/>
          </a:xfrm>
        </p:spPr>
        <p:txBody>
          <a:bodyPr>
            <a:normAutofit fontScale="62500" lnSpcReduction="20000"/>
          </a:bodyPr>
          <a:lstStyle/>
          <a:p>
            <a:pPr marL="0" indent="0">
              <a:buNone/>
            </a:pPr>
            <a:r>
              <a:rPr lang="en-US" u="sng" dirty="0"/>
              <a:t>Remainder of FY2017</a:t>
            </a:r>
          </a:p>
          <a:p>
            <a:r>
              <a:rPr lang="en-US" dirty="0"/>
              <a:t>Four hospital priorities, in particular doing more with care alerts</a:t>
            </a:r>
          </a:p>
          <a:p>
            <a:pPr lvl="1"/>
            <a:r>
              <a:rPr lang="en-US" dirty="0"/>
              <a:t>Care team/relationships</a:t>
            </a:r>
          </a:p>
          <a:p>
            <a:pPr lvl="1"/>
            <a:r>
              <a:rPr lang="en-US" dirty="0"/>
              <a:t>Care coordination info</a:t>
            </a:r>
          </a:p>
          <a:p>
            <a:pPr lvl="1"/>
            <a:r>
              <a:rPr lang="en-US" dirty="0"/>
              <a:t>In-context alerts</a:t>
            </a:r>
          </a:p>
          <a:p>
            <a:pPr lvl="1"/>
            <a:r>
              <a:rPr lang="en-US" dirty="0"/>
              <a:t>Reporting &amp; analytics</a:t>
            </a:r>
          </a:p>
          <a:p>
            <a:r>
              <a:rPr lang="en-US" dirty="0"/>
              <a:t>Deriving value from Medicare reports</a:t>
            </a:r>
          </a:p>
          <a:p>
            <a:r>
              <a:rPr lang="en-US" dirty="0"/>
              <a:t>Ambulatory alignment with Care Redesign programs</a:t>
            </a:r>
          </a:p>
          <a:p>
            <a:pPr lvl="1"/>
            <a:r>
              <a:rPr lang="en-US" dirty="0"/>
              <a:t>High-priority practices/providers</a:t>
            </a:r>
          </a:p>
          <a:p>
            <a:pPr lvl="1"/>
            <a:r>
              <a:rPr lang="en-US" dirty="0"/>
              <a:t>Data Exchange Support Program via Medicaid</a:t>
            </a:r>
          </a:p>
          <a:p>
            <a:pPr lvl="1"/>
            <a:r>
              <a:rPr lang="en-US" dirty="0"/>
              <a:t>LTPAC</a:t>
            </a:r>
          </a:p>
        </p:txBody>
      </p:sp>
      <p:sp>
        <p:nvSpPr>
          <p:cNvPr id="4" name="Content Placeholder 3"/>
          <p:cNvSpPr>
            <a:spLocks noGrp="1"/>
          </p:cNvSpPr>
          <p:nvPr>
            <p:ph sz="half" idx="2"/>
          </p:nvPr>
        </p:nvSpPr>
        <p:spPr>
          <a:xfrm>
            <a:off x="4629150" y="1557251"/>
            <a:ext cx="3886200" cy="4814672"/>
          </a:xfrm>
        </p:spPr>
        <p:txBody>
          <a:bodyPr>
            <a:normAutofit fontScale="62500" lnSpcReduction="20000"/>
          </a:bodyPr>
          <a:lstStyle/>
          <a:p>
            <a:pPr marL="0" indent="0">
              <a:buNone/>
            </a:pPr>
            <a:r>
              <a:rPr lang="en-US" i="1" dirty="0"/>
              <a:t>What are the priorities for FY2018?</a:t>
            </a:r>
          </a:p>
          <a:p>
            <a:pPr marL="0" indent="0">
              <a:buNone/>
            </a:pPr>
            <a:endParaRPr lang="en-US" dirty="0"/>
          </a:p>
          <a:p>
            <a:pPr marL="0" indent="0">
              <a:buNone/>
            </a:pPr>
            <a:r>
              <a:rPr lang="en-US" u="sng" dirty="0"/>
              <a:t>FY2018</a:t>
            </a:r>
          </a:p>
          <a:p>
            <a:r>
              <a:rPr lang="en-US" b="1" dirty="0"/>
              <a:t>Moving down the risk pyramid with the four hospital priorities</a:t>
            </a:r>
          </a:p>
          <a:p>
            <a:r>
              <a:rPr lang="en-US" b="1" dirty="0"/>
              <a:t>Pivot towards measuring utilization of the data, not just more data</a:t>
            </a:r>
          </a:p>
          <a:p>
            <a:r>
              <a:rPr lang="en-US" dirty="0"/>
              <a:t>Care management information being delivered from new payers</a:t>
            </a:r>
          </a:p>
          <a:p>
            <a:r>
              <a:rPr lang="en-US" dirty="0"/>
              <a:t>Tier four ambulatory connectivity </a:t>
            </a:r>
          </a:p>
          <a:p>
            <a:r>
              <a:rPr lang="en-US" dirty="0"/>
              <a:t>Supporting Care Redesign and the waiver progression plan</a:t>
            </a:r>
          </a:p>
          <a:p>
            <a:r>
              <a:rPr lang="en-US" dirty="0"/>
              <a:t>LTPAC</a:t>
            </a:r>
          </a:p>
        </p:txBody>
      </p:sp>
      <p:sp>
        <p:nvSpPr>
          <p:cNvPr id="5" name="Slide Number Placeholder 4"/>
          <p:cNvSpPr>
            <a:spLocks noGrp="1"/>
          </p:cNvSpPr>
          <p:nvPr>
            <p:ph type="sldNum" sz="quarter" idx="12"/>
          </p:nvPr>
        </p:nvSpPr>
        <p:spPr/>
        <p:txBody>
          <a:bodyPr/>
          <a:lstStyle/>
          <a:p>
            <a:fld id="{04F192F5-7590-44FF-9C83-33DE5B563EC3}" type="slidenum">
              <a:rPr lang="en-US" smtClean="0"/>
              <a:t>16</a:t>
            </a:fld>
            <a:endParaRPr lang="en-US"/>
          </a:p>
        </p:txBody>
      </p:sp>
    </p:spTree>
    <p:extLst>
      <p:ext uri="{BB962C8B-B14F-4D97-AF65-F5344CB8AC3E}">
        <p14:creationId xmlns:p14="http://schemas.microsoft.com/office/powerpoint/2010/main" val="241968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Data Exchange Support Program</a:t>
            </a:r>
          </a:p>
        </p:txBody>
      </p:sp>
      <p:sp>
        <p:nvSpPr>
          <p:cNvPr id="3" name="Content Placeholder 2"/>
          <p:cNvSpPr>
            <a:spLocks noGrp="1"/>
          </p:cNvSpPr>
          <p:nvPr>
            <p:ph idx="1"/>
          </p:nvPr>
        </p:nvSpPr>
        <p:spPr>
          <a:xfrm>
            <a:off x="365758" y="1141395"/>
            <a:ext cx="8424211" cy="5451910"/>
          </a:xfrm>
        </p:spPr>
        <p:txBody>
          <a:bodyPr>
            <a:normAutofit fontScale="77500" lnSpcReduction="20000"/>
          </a:bodyPr>
          <a:lstStyle/>
          <a:p>
            <a:pPr marL="0" indent="0">
              <a:buNone/>
            </a:pPr>
            <a:endParaRPr lang="en-US" dirty="0"/>
          </a:p>
          <a:p>
            <a:pPr marL="0" indent="0">
              <a:buNone/>
            </a:pPr>
            <a:r>
              <a:rPr lang="en-US" dirty="0"/>
              <a:t>Purpose: To support CRISP’s mission, improving care coordination in Maryland communities and the region</a:t>
            </a:r>
          </a:p>
          <a:p>
            <a:pPr marL="0" indent="0">
              <a:buNone/>
            </a:pPr>
            <a:endParaRPr lang="en-US" dirty="0"/>
          </a:p>
          <a:p>
            <a:pPr marL="0" indent="0">
              <a:buNone/>
            </a:pPr>
            <a:r>
              <a:rPr lang="en-US" dirty="0"/>
              <a:t>Details: </a:t>
            </a:r>
          </a:p>
          <a:p>
            <a:r>
              <a:rPr lang="en-US" dirty="0"/>
              <a:t>Federal funding (IAPD) coupled with state funding (ICN) will accelerate current health information exchange adoption and connectivity work by providing financial support directly to the practices for providing data to CRISP</a:t>
            </a:r>
          </a:p>
          <a:p>
            <a:r>
              <a:rPr lang="en-US" dirty="0"/>
              <a:t>Designed to align with Care Redesign/CCIP program and Maryland Comprehensive Primary Care model</a:t>
            </a:r>
          </a:p>
          <a:p>
            <a:r>
              <a:rPr lang="en-US" dirty="0"/>
              <a:t>Aligns with national Medicare priorities such as CCM and MIPS</a:t>
            </a:r>
          </a:p>
          <a:p>
            <a:pPr marL="0" indent="0">
              <a:buNone/>
            </a:pPr>
            <a:endParaRPr lang="en-US" dirty="0"/>
          </a:p>
          <a:p>
            <a:pPr marL="0" indent="0">
              <a:buNone/>
            </a:pPr>
            <a:r>
              <a:rPr lang="en-US" dirty="0"/>
              <a:t>Goal: Establish 200 ambulatory practice connections, 25 behavioral health facility connections and 65 skilled nursing facility connections in a 12 month period. </a:t>
            </a:r>
          </a:p>
          <a:p>
            <a:pPr marL="0" indent="0">
              <a:buNone/>
            </a:pPr>
            <a:endParaRPr lang="en-US" b="1" dirty="0"/>
          </a:p>
        </p:txBody>
      </p:sp>
      <p:sp>
        <p:nvSpPr>
          <p:cNvPr id="4" name="Slide Number Placeholder 3"/>
          <p:cNvSpPr>
            <a:spLocks noGrp="1"/>
          </p:cNvSpPr>
          <p:nvPr>
            <p:ph type="sldNum" sz="quarter" idx="12"/>
          </p:nvPr>
        </p:nvSpPr>
        <p:spPr/>
        <p:txBody>
          <a:bodyPr/>
          <a:lstStyle/>
          <a:p>
            <a:fld id="{404DD367-FD45-4D27-900D-8C1698F10208}" type="slidenum">
              <a:rPr lang="en-US" smtClean="0"/>
              <a:t>17</a:t>
            </a:fld>
            <a:endParaRPr lang="en-US"/>
          </a:p>
        </p:txBody>
      </p:sp>
    </p:spTree>
    <p:extLst>
      <p:ext uri="{BB962C8B-B14F-4D97-AF65-F5344CB8AC3E}">
        <p14:creationId xmlns:p14="http://schemas.microsoft.com/office/powerpoint/2010/main" val="4230996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779" y="189280"/>
            <a:ext cx="8038655" cy="769081"/>
          </a:xfrm>
        </p:spPr>
        <p:txBody>
          <a:bodyPr>
            <a:normAutofit/>
          </a:bodyPr>
          <a:lstStyle/>
          <a:p>
            <a:r>
              <a:rPr lang="en-US" dirty="0"/>
              <a:t>Who is eligible for the financial support?</a:t>
            </a:r>
          </a:p>
        </p:txBody>
      </p:sp>
      <p:sp>
        <p:nvSpPr>
          <p:cNvPr id="3" name="Content Placeholder 2"/>
          <p:cNvSpPr>
            <a:spLocks noGrp="1"/>
          </p:cNvSpPr>
          <p:nvPr>
            <p:ph idx="1"/>
          </p:nvPr>
        </p:nvSpPr>
        <p:spPr>
          <a:xfrm>
            <a:off x="540160" y="2116906"/>
            <a:ext cx="7886700" cy="4351338"/>
          </a:xfrm>
        </p:spPr>
        <p:txBody>
          <a:bodyPr>
            <a:normAutofit/>
          </a:bodyPr>
          <a:lstStyle/>
          <a:p>
            <a:pPr marL="285750" indent="0">
              <a:buFont typeface="Wingdings" panose="05000000000000000000" pitchFamily="2" charset="2"/>
              <a:buChar char="q"/>
              <a:tabLst>
                <a:tab pos="688975" algn="l"/>
              </a:tabLst>
            </a:pPr>
            <a:r>
              <a:rPr lang="en-US" dirty="0"/>
              <a:t>Medicaid Eligible Providers (EPs), OR</a:t>
            </a:r>
          </a:p>
          <a:p>
            <a:pPr marL="285750" indent="0">
              <a:buFont typeface="Wingdings" panose="05000000000000000000" pitchFamily="2" charset="2"/>
              <a:buChar char="q"/>
              <a:tabLst>
                <a:tab pos="688975" algn="l"/>
              </a:tabLst>
            </a:pPr>
            <a:r>
              <a:rPr lang="en-US" dirty="0"/>
              <a:t>Non Eligible Medicaid practices with at least one patient overlap with an EP (NEMPs), OR</a:t>
            </a:r>
          </a:p>
          <a:p>
            <a:pPr marL="285750" indent="0">
              <a:buFont typeface="Wingdings" panose="05000000000000000000" pitchFamily="2" charset="2"/>
              <a:buChar char="q"/>
              <a:tabLst>
                <a:tab pos="688975" algn="l"/>
              </a:tabLst>
            </a:pPr>
            <a:r>
              <a:rPr lang="en-US" dirty="0"/>
              <a:t>Medicare providers</a:t>
            </a:r>
          </a:p>
          <a:p>
            <a:pPr marL="285750" indent="0">
              <a:buNone/>
              <a:tabLst>
                <a:tab pos="688975" algn="l"/>
              </a:tabLst>
            </a:pPr>
            <a:endParaRPr lang="en-US" sz="2400" i="1" dirty="0"/>
          </a:p>
          <a:p>
            <a:pPr marL="285750" indent="0">
              <a:buNone/>
              <a:tabLst>
                <a:tab pos="688975" algn="l"/>
              </a:tabLst>
            </a:pPr>
            <a:r>
              <a:rPr lang="en-US" sz="2400" i="1" dirty="0"/>
              <a:t>Note: the practice’s certified EHR must be capable of providing required data elements in order for the practice to take advantage of the full financial opportunity. This requirement aligns with MACRA.</a:t>
            </a:r>
          </a:p>
          <a:p>
            <a:endParaRPr lang="en-US" dirty="0"/>
          </a:p>
        </p:txBody>
      </p:sp>
      <p:sp>
        <p:nvSpPr>
          <p:cNvPr id="4" name="Slide Number Placeholder 3"/>
          <p:cNvSpPr>
            <a:spLocks noGrp="1"/>
          </p:cNvSpPr>
          <p:nvPr>
            <p:ph type="sldNum" sz="quarter" idx="12"/>
          </p:nvPr>
        </p:nvSpPr>
        <p:spPr/>
        <p:txBody>
          <a:bodyPr/>
          <a:lstStyle/>
          <a:p>
            <a:fld id="{404DD367-FD45-4D27-900D-8C1698F10208}" type="slidenum">
              <a:rPr lang="en-US" smtClean="0"/>
              <a:t>18</a:t>
            </a:fld>
            <a:endParaRPr lang="en-US"/>
          </a:p>
        </p:txBody>
      </p:sp>
    </p:spTree>
    <p:extLst>
      <p:ext uri="{BB962C8B-B14F-4D97-AF65-F5344CB8AC3E}">
        <p14:creationId xmlns:p14="http://schemas.microsoft.com/office/powerpoint/2010/main" val="1597843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Data Exchange Support Program Summary</a:t>
            </a:r>
            <a:br>
              <a:rPr lang="en-US" dirty="0"/>
            </a:br>
            <a:r>
              <a:rPr lang="en-US" dirty="0"/>
              <a:t>Ambulatory Practice &amp; Behavioral Health </a:t>
            </a:r>
          </a:p>
        </p:txBody>
      </p:sp>
      <p:sp>
        <p:nvSpPr>
          <p:cNvPr id="3" name="Content Placeholder 2"/>
          <p:cNvSpPr>
            <a:spLocks noGrp="1"/>
          </p:cNvSpPr>
          <p:nvPr>
            <p:ph idx="1"/>
          </p:nvPr>
        </p:nvSpPr>
        <p:spPr>
          <a:xfrm>
            <a:off x="288221" y="1208526"/>
            <a:ext cx="8516414" cy="5003737"/>
          </a:xfrm>
        </p:spPr>
        <p:txBody>
          <a:bodyPr>
            <a:noAutofit/>
          </a:bodyPr>
          <a:lstStyle/>
          <a:p>
            <a:pPr marL="0" indent="0">
              <a:buNone/>
            </a:pPr>
            <a:endParaRPr lang="en-US" sz="2400" dirty="0"/>
          </a:p>
          <a:p>
            <a:pPr marL="0" indent="0">
              <a:buNone/>
            </a:pPr>
            <a:endParaRPr lang="en-US" sz="3200" dirty="0"/>
          </a:p>
        </p:txBody>
      </p:sp>
      <p:sp>
        <p:nvSpPr>
          <p:cNvPr id="5" name="Slide Number Placeholder 4"/>
          <p:cNvSpPr>
            <a:spLocks noGrp="1"/>
          </p:cNvSpPr>
          <p:nvPr>
            <p:ph type="sldNum" sz="quarter" idx="12"/>
          </p:nvPr>
        </p:nvSpPr>
        <p:spPr/>
        <p:txBody>
          <a:bodyPr/>
          <a:lstStyle/>
          <a:p>
            <a:fld id="{404DD367-FD45-4D27-900D-8C1698F10208}" type="slidenum">
              <a:rPr lang="en-US" smtClean="0"/>
              <a:t>19</a:t>
            </a:fld>
            <a:endParaRPr lang="en-US" dirty="0"/>
          </a:p>
        </p:txBody>
      </p:sp>
      <p:graphicFrame>
        <p:nvGraphicFramePr>
          <p:cNvPr id="4" name="Table 3"/>
          <p:cNvGraphicFramePr>
            <a:graphicFrameLocks noGrp="1"/>
          </p:cNvGraphicFramePr>
          <p:nvPr>
            <p:extLst/>
          </p:nvPr>
        </p:nvGraphicFramePr>
        <p:xfrm>
          <a:off x="370678" y="1237609"/>
          <a:ext cx="8560904" cy="5217160"/>
        </p:xfrm>
        <a:graphic>
          <a:graphicData uri="http://schemas.openxmlformats.org/drawingml/2006/table">
            <a:tbl>
              <a:tblPr firstRow="1" bandRow="1">
                <a:tableStyleId>{5C22544A-7EE6-4342-B048-85BDC9FD1C3A}</a:tableStyleId>
              </a:tblPr>
              <a:tblGrid>
                <a:gridCol w="6814346">
                  <a:extLst>
                    <a:ext uri="{9D8B030D-6E8A-4147-A177-3AD203B41FA5}">
                      <a16:colId xmlns:a16="http://schemas.microsoft.com/office/drawing/2014/main" xmlns="" val="379023930"/>
                    </a:ext>
                  </a:extLst>
                </a:gridCol>
                <a:gridCol w="1746558">
                  <a:extLst>
                    <a:ext uri="{9D8B030D-6E8A-4147-A177-3AD203B41FA5}">
                      <a16:colId xmlns:a16="http://schemas.microsoft.com/office/drawing/2014/main" xmlns="" val="1250015408"/>
                    </a:ext>
                  </a:extLst>
                </a:gridCol>
              </a:tblGrid>
              <a:tr h="370840">
                <a:tc>
                  <a:txBody>
                    <a:bodyPr/>
                    <a:lstStyle/>
                    <a:p>
                      <a:r>
                        <a:rPr lang="en-US" sz="1600" dirty="0"/>
                        <a:t>Requirement/Opportunity</a:t>
                      </a:r>
                    </a:p>
                  </a:txBody>
                  <a:tcPr/>
                </a:tc>
                <a:tc>
                  <a:txBody>
                    <a:bodyPr/>
                    <a:lstStyle/>
                    <a:p>
                      <a:r>
                        <a:rPr lang="en-US" sz="1600" dirty="0"/>
                        <a:t>Payment Schedule</a:t>
                      </a:r>
                    </a:p>
                  </a:txBody>
                  <a:tcPr/>
                </a:tc>
                <a:extLst>
                  <a:ext uri="{0D108BD9-81ED-4DB2-BD59-A6C34878D82A}">
                    <a16:rowId xmlns:a16="http://schemas.microsoft.com/office/drawing/2014/main" xmlns="" val="746850284"/>
                  </a:ext>
                </a:extLst>
              </a:tr>
              <a:tr h="370840">
                <a:tc>
                  <a:txBody>
                    <a:bodyPr/>
                    <a:lstStyle/>
                    <a:p>
                      <a:r>
                        <a:rPr lang="en-US" sz="1600" dirty="0"/>
                        <a:t>Milestone 1:  Initiation  </a:t>
                      </a:r>
                    </a:p>
                    <a:p>
                      <a:r>
                        <a:rPr lang="en-US" sz="1600" dirty="0"/>
                        <a:t>* Complete CRISP Participation documentation </a:t>
                      </a:r>
                    </a:p>
                    <a:p>
                      <a:r>
                        <a:rPr lang="en-US" sz="1600" dirty="0"/>
                        <a:t>* Sign interface agreement with EHR vendor to integrate with CRISP </a:t>
                      </a:r>
                    </a:p>
                    <a:p>
                      <a:endParaRPr lang="en-US" sz="1600" dirty="0"/>
                    </a:p>
                  </a:txBody>
                  <a:tcPr/>
                </a:tc>
                <a:tc>
                  <a:txBody>
                    <a:bodyPr/>
                    <a:lstStyle/>
                    <a:p>
                      <a:pPr algn="ctr"/>
                      <a:r>
                        <a:rPr lang="en-US" sz="1600" dirty="0"/>
                        <a:t>$3,000</a:t>
                      </a:r>
                    </a:p>
                  </a:txBody>
                  <a:tcPr/>
                </a:tc>
                <a:extLst>
                  <a:ext uri="{0D108BD9-81ED-4DB2-BD59-A6C34878D82A}">
                    <a16:rowId xmlns:a16="http://schemas.microsoft.com/office/drawing/2014/main" xmlns="" val="3940084789"/>
                  </a:ext>
                </a:extLst>
              </a:tr>
              <a:tr h="257296">
                <a:tc>
                  <a:txBody>
                    <a:bodyPr/>
                    <a:lstStyle/>
                    <a:p>
                      <a:r>
                        <a:rPr lang="en-US" sz="1600" dirty="0"/>
                        <a:t>Milestone 2:  Go-Live with 1 AND (2b OR 2b): </a:t>
                      </a:r>
                    </a:p>
                    <a:p>
                      <a:pPr marL="342900" indent="-342900">
                        <a:buFont typeface="+mj-lt"/>
                        <a:buAutoNum type="alphaUcPeriod"/>
                      </a:pPr>
                      <a:r>
                        <a:rPr lang="en-US" sz="1600" dirty="0"/>
                        <a:t>Encounter data interface (ADT, SIU, etc.):   $2,000 </a:t>
                      </a:r>
                    </a:p>
                    <a:p>
                      <a:pPr marL="342900" indent="-342900">
                        <a:buFont typeface="+mj-lt"/>
                        <a:buAutoNum type="alphaUcPeriod"/>
                      </a:pPr>
                      <a:r>
                        <a:rPr lang="en-US" sz="1600" dirty="0"/>
                        <a:t>C-CDA interface that meets one of the two options below </a:t>
                      </a:r>
                    </a:p>
                    <a:p>
                      <a:pPr lvl="1"/>
                      <a:r>
                        <a:rPr lang="en-US" sz="1400" dirty="0"/>
                        <a:t>(1) Interface meets Meaningful Use Summary of Care C-CDA core elements: $5,000</a:t>
                      </a:r>
                    </a:p>
                    <a:p>
                      <a:pPr lvl="1"/>
                      <a:r>
                        <a:rPr lang="en-US" sz="1400" dirty="0"/>
                        <a:t>(2) Interface meets at least 12 Meaningful Use clinical quality measures: $8,000</a:t>
                      </a:r>
                    </a:p>
                    <a:p>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$7,000 - A &amp; B(1)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 OR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$10,000 - A &amp; B(2)</a:t>
                      </a:r>
                    </a:p>
                  </a:txBody>
                  <a:tcPr/>
                </a:tc>
                <a:extLst>
                  <a:ext uri="{0D108BD9-81ED-4DB2-BD59-A6C34878D82A}">
                    <a16:rowId xmlns:a16="http://schemas.microsoft.com/office/drawing/2014/main" xmlns="" val="3215628782"/>
                  </a:ext>
                </a:extLst>
              </a:tr>
              <a:tr h="370840">
                <a:tc>
                  <a:txBody>
                    <a:bodyPr/>
                    <a:lstStyle/>
                    <a:p>
                      <a:r>
                        <a:rPr lang="en-US" sz="1600" dirty="0"/>
                        <a:t>Additionally, receive $500 for each provider per practice upon completion of the C-CDA interface.  This will be paid out with Milestone 2.  </a:t>
                      </a:r>
                    </a:p>
                    <a:p>
                      <a:endParaRPr lang="en-US" sz="1600" dirty="0"/>
                    </a:p>
                    <a:p>
                      <a:r>
                        <a:rPr lang="en-US" sz="1600" dirty="0"/>
                        <a:t>The payment will be specific to the interface setup. Therefore, if a multi-practice site sets up a single interface that includes 10 practices, a single milestone payment will be made, but the per-provider payment will still take effect. This amount will also be capped at payment for a maximum </a:t>
                      </a:r>
                    </a:p>
                    <a:p>
                      <a:r>
                        <a:rPr lang="en-US" sz="1600" dirty="0"/>
                        <a:t>of 40 providers. </a:t>
                      </a:r>
                    </a:p>
                    <a:p>
                      <a:endParaRPr lang="en-US" sz="1600" dirty="0"/>
                    </a:p>
                  </a:txBody>
                  <a:tcPr/>
                </a:tc>
                <a:tc>
                  <a:txBody>
                    <a:bodyPr/>
                    <a:lstStyle/>
                    <a:p>
                      <a:pPr algn="ctr"/>
                      <a:r>
                        <a:rPr lang="en-US" sz="1600" dirty="0"/>
                        <a:t>$500/Provider</a:t>
                      </a:r>
                    </a:p>
                  </a:txBody>
                  <a:tcPr/>
                </a:tc>
                <a:extLst>
                  <a:ext uri="{0D108BD9-81ED-4DB2-BD59-A6C34878D82A}">
                    <a16:rowId xmlns:a16="http://schemas.microsoft.com/office/drawing/2014/main" xmlns="" val="1461754930"/>
                  </a:ext>
                </a:extLst>
              </a:tr>
            </a:tbl>
          </a:graphicData>
        </a:graphic>
      </p:graphicFrame>
    </p:spTree>
    <p:extLst>
      <p:ext uri="{BB962C8B-B14F-4D97-AF65-F5344CB8AC3E}">
        <p14:creationId xmlns:p14="http://schemas.microsoft.com/office/powerpoint/2010/main" val="3793658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tx1"/>
                </a:solidFill>
              </a:rPr>
              <a:t>Overview</a:t>
            </a:r>
          </a:p>
        </p:txBody>
      </p:sp>
      <p:sp>
        <p:nvSpPr>
          <p:cNvPr id="4" name="Slide Number Placeholder 3"/>
          <p:cNvSpPr>
            <a:spLocks noGrp="1"/>
          </p:cNvSpPr>
          <p:nvPr>
            <p:ph type="sldNum" sz="quarter" idx="12"/>
          </p:nvPr>
        </p:nvSpPr>
        <p:spPr/>
        <p:txBody>
          <a:bodyPr/>
          <a:lstStyle/>
          <a:p>
            <a:fld id="{04F192F5-7590-44FF-9C83-33DE5B563EC3}" type="slidenum">
              <a:rPr lang="en-US" smtClean="0"/>
              <a:t>2</a:t>
            </a:fld>
            <a:endParaRPr lang="en-US"/>
          </a:p>
        </p:txBody>
      </p:sp>
    </p:spTree>
    <p:extLst>
      <p:ext uri="{BB962C8B-B14F-4D97-AF65-F5344CB8AC3E}">
        <p14:creationId xmlns:p14="http://schemas.microsoft.com/office/powerpoint/2010/main" val="187443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Data Exchange Support Program Summary</a:t>
            </a:r>
            <a:br>
              <a:rPr lang="en-US" dirty="0"/>
            </a:br>
            <a:r>
              <a:rPr lang="en-US" dirty="0"/>
              <a:t>Post Acute Care Facilities</a:t>
            </a:r>
          </a:p>
        </p:txBody>
      </p:sp>
      <p:sp>
        <p:nvSpPr>
          <p:cNvPr id="3" name="Content Placeholder 2"/>
          <p:cNvSpPr>
            <a:spLocks noGrp="1"/>
          </p:cNvSpPr>
          <p:nvPr>
            <p:ph idx="1"/>
          </p:nvPr>
        </p:nvSpPr>
        <p:spPr>
          <a:xfrm>
            <a:off x="288221" y="1208526"/>
            <a:ext cx="8516414" cy="5003737"/>
          </a:xfrm>
        </p:spPr>
        <p:txBody>
          <a:bodyPr>
            <a:noAutofit/>
          </a:bodyPr>
          <a:lstStyle/>
          <a:p>
            <a:pPr marL="0" indent="0">
              <a:buNone/>
            </a:pPr>
            <a:endParaRPr lang="en-US" sz="2400" dirty="0"/>
          </a:p>
          <a:p>
            <a:pPr marL="0" indent="0">
              <a:buNone/>
            </a:pPr>
            <a:endParaRPr lang="en-US" sz="3200" dirty="0"/>
          </a:p>
        </p:txBody>
      </p:sp>
      <p:sp>
        <p:nvSpPr>
          <p:cNvPr id="5" name="Slide Number Placeholder 4"/>
          <p:cNvSpPr>
            <a:spLocks noGrp="1"/>
          </p:cNvSpPr>
          <p:nvPr>
            <p:ph type="sldNum" sz="quarter" idx="12"/>
          </p:nvPr>
        </p:nvSpPr>
        <p:spPr/>
        <p:txBody>
          <a:bodyPr/>
          <a:lstStyle/>
          <a:p>
            <a:fld id="{404DD367-FD45-4D27-900D-8C1698F10208}" type="slidenum">
              <a:rPr lang="en-US" smtClean="0"/>
              <a:t>20</a:t>
            </a:fld>
            <a:endParaRPr lang="en-US" dirty="0"/>
          </a:p>
        </p:txBody>
      </p:sp>
      <p:graphicFrame>
        <p:nvGraphicFramePr>
          <p:cNvPr id="4" name="Table 3"/>
          <p:cNvGraphicFramePr>
            <a:graphicFrameLocks noGrp="1"/>
          </p:cNvGraphicFramePr>
          <p:nvPr>
            <p:extLst/>
          </p:nvPr>
        </p:nvGraphicFramePr>
        <p:xfrm>
          <a:off x="520618" y="1762326"/>
          <a:ext cx="8261024" cy="3571240"/>
        </p:xfrm>
        <a:graphic>
          <a:graphicData uri="http://schemas.openxmlformats.org/drawingml/2006/table">
            <a:tbl>
              <a:tblPr firstRow="1" bandRow="1">
                <a:tableStyleId>{5C22544A-7EE6-4342-B048-85BDC9FD1C3A}</a:tableStyleId>
              </a:tblPr>
              <a:tblGrid>
                <a:gridCol w="6778070">
                  <a:extLst>
                    <a:ext uri="{9D8B030D-6E8A-4147-A177-3AD203B41FA5}">
                      <a16:colId xmlns:a16="http://schemas.microsoft.com/office/drawing/2014/main" xmlns="" val="379023930"/>
                    </a:ext>
                  </a:extLst>
                </a:gridCol>
                <a:gridCol w="1482954">
                  <a:extLst>
                    <a:ext uri="{9D8B030D-6E8A-4147-A177-3AD203B41FA5}">
                      <a16:colId xmlns:a16="http://schemas.microsoft.com/office/drawing/2014/main" xmlns="" val="1250015408"/>
                    </a:ext>
                  </a:extLst>
                </a:gridCol>
              </a:tblGrid>
              <a:tr h="370840">
                <a:tc>
                  <a:txBody>
                    <a:bodyPr/>
                    <a:lstStyle/>
                    <a:p>
                      <a:r>
                        <a:rPr lang="en-US" sz="1600" dirty="0"/>
                        <a:t>Requirement/Opportunity</a:t>
                      </a:r>
                    </a:p>
                  </a:txBody>
                  <a:tcPr/>
                </a:tc>
                <a:tc>
                  <a:txBody>
                    <a:bodyPr/>
                    <a:lstStyle/>
                    <a:p>
                      <a:r>
                        <a:rPr lang="en-US" sz="1600" dirty="0"/>
                        <a:t>Payment Schedule</a:t>
                      </a:r>
                    </a:p>
                  </a:txBody>
                  <a:tcPr/>
                </a:tc>
                <a:extLst>
                  <a:ext uri="{0D108BD9-81ED-4DB2-BD59-A6C34878D82A}">
                    <a16:rowId xmlns:a16="http://schemas.microsoft.com/office/drawing/2014/main" xmlns="" val="746850284"/>
                  </a:ext>
                </a:extLst>
              </a:tr>
              <a:tr h="370840">
                <a:tc>
                  <a:txBody>
                    <a:bodyPr/>
                    <a:lstStyle/>
                    <a:p>
                      <a:r>
                        <a:rPr lang="en-US" sz="1600" dirty="0"/>
                        <a:t>Milestone 1:  Initiation  </a:t>
                      </a:r>
                    </a:p>
                    <a:p>
                      <a:r>
                        <a:rPr lang="en-US" sz="1600" dirty="0"/>
                        <a:t>* Complete CRISP Participation documentation </a:t>
                      </a:r>
                    </a:p>
                    <a:p>
                      <a:r>
                        <a:rPr lang="en-US" sz="1600" dirty="0"/>
                        <a:t>* Sign interface agreement with EHR vendor to integrate with CRISP </a:t>
                      </a:r>
                    </a:p>
                    <a:p>
                      <a:endParaRPr lang="en-US" sz="1600" dirty="0"/>
                    </a:p>
                  </a:txBody>
                  <a:tcPr/>
                </a:tc>
                <a:tc>
                  <a:txBody>
                    <a:bodyPr/>
                    <a:lstStyle/>
                    <a:p>
                      <a:pPr algn="ctr"/>
                      <a:r>
                        <a:rPr lang="en-US" sz="1600" dirty="0"/>
                        <a:t>$3,000</a:t>
                      </a:r>
                    </a:p>
                  </a:txBody>
                  <a:tcPr/>
                </a:tc>
                <a:extLst>
                  <a:ext uri="{0D108BD9-81ED-4DB2-BD59-A6C34878D82A}">
                    <a16:rowId xmlns:a16="http://schemas.microsoft.com/office/drawing/2014/main" xmlns="" val="3940084789"/>
                  </a:ext>
                </a:extLst>
              </a:tr>
              <a:tr h="370840">
                <a:tc>
                  <a:txBody>
                    <a:bodyPr/>
                    <a:lstStyle/>
                    <a:p>
                      <a:r>
                        <a:rPr lang="en-US" sz="1600" dirty="0"/>
                        <a:t>Milestone 2:  Go-Live with: </a:t>
                      </a:r>
                    </a:p>
                    <a:p>
                      <a:r>
                        <a:rPr lang="en-US" sz="1600" dirty="0"/>
                        <a:t>* Encounter data interface (ADT, SIU, etc.):   $4,000 </a:t>
                      </a:r>
                    </a:p>
                    <a:p>
                      <a:r>
                        <a:rPr lang="en-US" sz="1600" dirty="0"/>
                        <a:t>* C-CDA interface:   $5,500 </a:t>
                      </a:r>
                    </a:p>
                    <a:p>
                      <a:pPr lvl="1"/>
                      <a:r>
                        <a:rPr lang="en-US" sz="1600" dirty="0"/>
                        <a:t>o Must contain: demographics, encounters, labs, allergies, medications, procedure, and diagnoses </a:t>
                      </a:r>
                    </a:p>
                    <a:p>
                      <a:endParaRPr lang="en-US" sz="1600" dirty="0"/>
                    </a:p>
                  </a:txBody>
                  <a:tcPr/>
                </a:tc>
                <a:tc>
                  <a:txBody>
                    <a:bodyPr/>
                    <a:lstStyle/>
                    <a:p>
                      <a:pPr algn="ctr"/>
                      <a:r>
                        <a:rPr lang="en-US" sz="1600" dirty="0"/>
                        <a:t>$9,500</a:t>
                      </a:r>
                    </a:p>
                  </a:txBody>
                  <a:tcPr/>
                </a:tc>
                <a:extLst>
                  <a:ext uri="{0D108BD9-81ED-4DB2-BD59-A6C34878D82A}">
                    <a16:rowId xmlns:a16="http://schemas.microsoft.com/office/drawing/2014/main" xmlns="" val="32156287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Total Potential Payment per Facility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 $12,500 </a:t>
                      </a:r>
                    </a:p>
                  </a:txBody>
                  <a:tcPr/>
                </a:tc>
                <a:extLst>
                  <a:ext uri="{0D108BD9-81ED-4DB2-BD59-A6C34878D82A}">
                    <a16:rowId xmlns:a16="http://schemas.microsoft.com/office/drawing/2014/main" xmlns="" val="1461754930"/>
                  </a:ext>
                </a:extLst>
              </a:tr>
            </a:tbl>
          </a:graphicData>
        </a:graphic>
      </p:graphicFrame>
    </p:spTree>
    <p:extLst>
      <p:ext uri="{BB962C8B-B14F-4D97-AF65-F5344CB8AC3E}">
        <p14:creationId xmlns:p14="http://schemas.microsoft.com/office/powerpoint/2010/main" val="501183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CRISP Vision, Mission &amp; Principles</a:t>
            </a:r>
          </a:p>
        </p:txBody>
      </p:sp>
      <p:sp>
        <p:nvSpPr>
          <p:cNvPr id="4" name="Content Placeholder 2"/>
          <p:cNvSpPr txBox="1">
            <a:spLocks/>
          </p:cNvSpPr>
          <p:nvPr/>
        </p:nvSpPr>
        <p:spPr>
          <a:xfrm>
            <a:off x="168676" y="1313895"/>
            <a:ext cx="4190260" cy="538874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Semi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Semi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Semi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Semi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Semi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457200" algn="ctr">
              <a:lnSpc>
                <a:spcPct val="107000"/>
              </a:lnSpc>
              <a:spcBef>
                <a:spcPts val="1200"/>
              </a:spcBef>
              <a:spcAft>
                <a:spcPts val="600"/>
              </a:spcAft>
            </a:pPr>
            <a:r>
              <a:rPr lang="en-US" b="1" u="sng" dirty="0">
                <a:solidFill>
                  <a:srgbClr val="1F4D7F"/>
                </a:solidFill>
                <a:latin typeface="Calibri" panose="020F0502020204030204" pitchFamily="34" charset="0"/>
                <a:ea typeface="Calibri" panose="020F0502020204030204" pitchFamily="34" charset="0"/>
                <a:cs typeface="Times New Roman" panose="02020603050405020304" pitchFamily="18" charset="0"/>
              </a:rPr>
              <a:t>Our Vision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marR="457200" algn="ctr">
              <a:lnSpc>
                <a:spcPct val="107000"/>
              </a:lnSpc>
              <a:spcBef>
                <a:spcPts val="0"/>
              </a:spcBef>
              <a:spcAft>
                <a:spcPts val="1200"/>
              </a:spcAft>
            </a:pPr>
            <a:r>
              <a:rPr lang="en-US" i="1" dirty="0">
                <a:latin typeface="Calibri" panose="020F0502020204030204" pitchFamily="34" charset="0"/>
                <a:ea typeface="Calibri" panose="020F0502020204030204" pitchFamily="34" charset="0"/>
                <a:cs typeface="Times New Roman" panose="02020603050405020304" pitchFamily="18" charset="0"/>
              </a:rPr>
              <a:t>To advance health and wellness by deploying health information technology solutions adopted through cooperation and collaboration.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marR="457200" algn="ctr">
              <a:lnSpc>
                <a:spcPct val="107000"/>
              </a:lnSpc>
              <a:spcBef>
                <a:spcPts val="1200"/>
              </a:spcBef>
              <a:spcAft>
                <a:spcPts val="600"/>
              </a:spcAft>
            </a:pPr>
            <a:r>
              <a:rPr lang="en-US" b="1" u="sng" dirty="0">
                <a:solidFill>
                  <a:srgbClr val="1F4D7F"/>
                </a:solidFill>
                <a:latin typeface="Calibri" panose="020F0502020204030204" pitchFamily="34" charset="0"/>
                <a:ea typeface="Calibri" panose="020F0502020204030204" pitchFamily="34" charset="0"/>
                <a:cs typeface="Times New Roman" panose="02020603050405020304" pitchFamily="18" charset="0"/>
              </a:rPr>
              <a:t>Our Mission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71450" marR="171450" algn="ctr">
              <a:lnSpc>
                <a:spcPct val="107000"/>
              </a:lnSpc>
              <a:spcBef>
                <a:spcPts val="0"/>
              </a:spcBef>
              <a:spcAft>
                <a:spcPts val="1200"/>
              </a:spcAft>
            </a:pPr>
            <a:r>
              <a:rPr lang="en-US" i="1" dirty="0">
                <a:latin typeface="Calibri" panose="020F0502020204030204" pitchFamily="34" charset="0"/>
                <a:ea typeface="Calibri" panose="020F0502020204030204" pitchFamily="34" charset="0"/>
                <a:cs typeface="Times New Roman" panose="02020603050405020304" pitchFamily="18" charset="0"/>
              </a:rPr>
              <a:t>We will enable and support the healthcare community of Maryland and our region to appropriately and securely share data in order to facilitate care, reduce costs, and improve health outcomes.</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7" name="Content Placeholder 2"/>
          <p:cNvSpPr txBox="1">
            <a:spLocks/>
          </p:cNvSpPr>
          <p:nvPr/>
        </p:nvSpPr>
        <p:spPr>
          <a:xfrm>
            <a:off x="4678532" y="1313895"/>
            <a:ext cx="4190260" cy="5388746"/>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yriad Pro Semi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596"/>
                </a:solidFill>
                <a:latin typeface="Myriad Pro Semi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596"/>
                </a:solidFill>
                <a:latin typeface="Myriad Pro Semi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596"/>
                </a:solidFill>
                <a:latin typeface="Myriad Pro Semi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596"/>
                </a:solidFill>
                <a:latin typeface="Myriad Pro Semi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457200" algn="ctr">
              <a:lnSpc>
                <a:spcPct val="107000"/>
              </a:lnSpc>
              <a:spcBef>
                <a:spcPts val="1200"/>
              </a:spcBef>
              <a:spcAft>
                <a:spcPts val="600"/>
              </a:spcAft>
            </a:pPr>
            <a:r>
              <a:rPr lang="en-US" b="1" u="sng" dirty="0">
                <a:solidFill>
                  <a:srgbClr val="1F4D7F"/>
                </a:solidFill>
                <a:latin typeface="Calibri" panose="020F0502020204030204" pitchFamily="34" charset="0"/>
                <a:ea typeface="Calibri" panose="020F0502020204030204" pitchFamily="34" charset="0"/>
                <a:cs typeface="Times New Roman" panose="02020603050405020304" pitchFamily="18" charset="0"/>
              </a:rPr>
              <a:t>Our Guiding Principles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114300" indent="-342900">
              <a:lnSpc>
                <a:spcPct val="115000"/>
              </a:lnSpc>
              <a:spcBef>
                <a:spcPts val="0"/>
              </a:spcBef>
              <a:spcAft>
                <a:spcPts val="1000"/>
              </a:spcAft>
              <a:buFont typeface="+mj-lt"/>
              <a:buAutoNum type="arabicPeriod"/>
            </a:pPr>
            <a:r>
              <a:rPr lang="en-US" sz="2700" i="1" dirty="0">
                <a:latin typeface="Calibri" panose="020F0502020204030204" pitchFamily="34" charset="0"/>
                <a:ea typeface="Calibri" panose="020F0502020204030204" pitchFamily="34" charset="0"/>
                <a:cs typeface="Times New Roman" panose="02020603050405020304" pitchFamily="18" charset="0"/>
              </a:rPr>
              <a:t>Begin with a manageable scope and remain incremental.</a:t>
            </a:r>
          </a:p>
          <a:p>
            <a:pPr marL="342900" marR="114300" indent="-342900">
              <a:lnSpc>
                <a:spcPct val="115000"/>
              </a:lnSpc>
              <a:spcBef>
                <a:spcPts val="0"/>
              </a:spcBef>
              <a:spcAft>
                <a:spcPts val="1000"/>
              </a:spcAft>
              <a:buFont typeface="+mj-lt"/>
              <a:buAutoNum type="arabicPeriod"/>
            </a:pPr>
            <a:r>
              <a:rPr lang="en-US" sz="2700" i="1" dirty="0">
                <a:latin typeface="Calibri" panose="020F0502020204030204" pitchFamily="34" charset="0"/>
                <a:ea typeface="Calibri" panose="020F0502020204030204" pitchFamily="34" charset="0"/>
                <a:cs typeface="Times New Roman" panose="02020603050405020304" pitchFamily="18" charset="0"/>
              </a:rPr>
              <a:t>Create opportunities to cooperate even while participating healthcare organizations still compete in other ways.</a:t>
            </a:r>
          </a:p>
          <a:p>
            <a:pPr marL="342900" marR="114300" indent="-342900">
              <a:lnSpc>
                <a:spcPct val="115000"/>
              </a:lnSpc>
              <a:spcBef>
                <a:spcPts val="0"/>
              </a:spcBef>
              <a:spcAft>
                <a:spcPts val="1000"/>
              </a:spcAft>
              <a:buFont typeface="+mj-lt"/>
              <a:buAutoNum type="arabicPeriod"/>
            </a:pPr>
            <a:r>
              <a:rPr lang="en-US" sz="2700" i="1" dirty="0">
                <a:latin typeface="Calibri" panose="020F0502020204030204" pitchFamily="34" charset="0"/>
                <a:ea typeface="Calibri" panose="020F0502020204030204" pitchFamily="34" charset="0"/>
                <a:cs typeface="Times New Roman" panose="02020603050405020304" pitchFamily="18" charset="0"/>
              </a:rPr>
              <a:t>Affirm that competition and market-mechanisms spur innovation and improvement. </a:t>
            </a:r>
          </a:p>
          <a:p>
            <a:pPr marL="342900" marR="114300" indent="-342900">
              <a:lnSpc>
                <a:spcPct val="115000"/>
              </a:lnSpc>
              <a:spcBef>
                <a:spcPts val="0"/>
              </a:spcBef>
              <a:spcAft>
                <a:spcPts val="1000"/>
              </a:spcAft>
              <a:buFont typeface="+mj-lt"/>
              <a:buAutoNum type="arabicPeriod"/>
            </a:pPr>
            <a:r>
              <a:rPr lang="en-US" sz="2700" i="1" dirty="0">
                <a:latin typeface="Calibri" panose="020F0502020204030204" pitchFamily="34" charset="0"/>
                <a:ea typeface="Calibri" panose="020F0502020204030204" pitchFamily="34" charset="0"/>
                <a:cs typeface="Times New Roman" panose="02020603050405020304" pitchFamily="18" charset="0"/>
              </a:rPr>
              <a:t>Promote and enable consumers’ control over their own health information.</a:t>
            </a:r>
          </a:p>
          <a:p>
            <a:pPr marL="342900" marR="114300" indent="-342900">
              <a:lnSpc>
                <a:spcPct val="115000"/>
              </a:lnSpc>
              <a:spcBef>
                <a:spcPts val="0"/>
              </a:spcBef>
              <a:spcAft>
                <a:spcPts val="1000"/>
              </a:spcAft>
              <a:buFont typeface="+mj-lt"/>
              <a:buAutoNum type="arabicPeriod"/>
            </a:pPr>
            <a:r>
              <a:rPr lang="en-US" sz="2700" i="1" dirty="0">
                <a:latin typeface="Calibri" panose="020F0502020204030204" pitchFamily="34" charset="0"/>
                <a:ea typeface="Calibri" panose="020F0502020204030204" pitchFamily="34" charset="0"/>
                <a:cs typeface="Times New Roman" panose="02020603050405020304" pitchFamily="18" charset="0"/>
              </a:rPr>
              <a:t>Use best practices and standards.</a:t>
            </a:r>
          </a:p>
          <a:p>
            <a:pPr marL="342900" marR="114300" indent="-342900">
              <a:lnSpc>
                <a:spcPct val="115000"/>
              </a:lnSpc>
              <a:spcBef>
                <a:spcPts val="0"/>
              </a:spcBef>
              <a:spcAft>
                <a:spcPts val="1000"/>
              </a:spcAft>
              <a:buFont typeface="+mj-lt"/>
              <a:buAutoNum type="arabicPeriod"/>
            </a:pPr>
            <a:r>
              <a:rPr lang="en-US" sz="2700" i="1" dirty="0">
                <a:latin typeface="Calibri" panose="020F0502020204030204" pitchFamily="34" charset="0"/>
                <a:ea typeface="Calibri" panose="020F0502020204030204" pitchFamily="34" charset="0"/>
                <a:cs typeface="Times New Roman" panose="02020603050405020304" pitchFamily="18" charset="0"/>
              </a:rPr>
              <a:t>Serve our region’s entire healthcare community.</a:t>
            </a:r>
          </a:p>
          <a:p>
            <a:pPr marL="342900" marR="11430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marR="457200" algn="ctr">
              <a:lnSpc>
                <a:spcPct val="107000"/>
              </a:lnSpc>
              <a:spcBef>
                <a:spcPts val="0"/>
              </a:spcBef>
              <a:spcAft>
                <a:spcPts val="12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2" name="Slide Number Placeholder 1"/>
          <p:cNvSpPr>
            <a:spLocks noGrp="1"/>
          </p:cNvSpPr>
          <p:nvPr>
            <p:ph type="sldNum" sz="quarter" idx="12"/>
          </p:nvPr>
        </p:nvSpPr>
        <p:spPr/>
        <p:txBody>
          <a:bodyPr/>
          <a:lstStyle/>
          <a:p>
            <a:fld id="{04F192F5-7590-44FF-9C83-33DE5B563EC3}" type="slidenum">
              <a:rPr lang="en-US" smtClean="0"/>
              <a:t>3</a:t>
            </a:fld>
            <a:endParaRPr lang="en-US"/>
          </a:p>
        </p:txBody>
      </p:sp>
    </p:spTree>
    <p:extLst>
      <p:ext uri="{BB962C8B-B14F-4D97-AF65-F5344CB8AC3E}">
        <p14:creationId xmlns:p14="http://schemas.microsoft.com/office/powerpoint/2010/main" val="2832509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4018" y="1200727"/>
            <a:ext cx="8894826" cy="5486399"/>
          </a:xfrm>
        </p:spPr>
        <p:txBody>
          <a:bodyPr>
            <a:noAutofit/>
          </a:bodyPr>
          <a:lstStyle/>
          <a:p>
            <a:pPr marL="461963" indent="-461963">
              <a:buNone/>
              <a:tabLst>
                <a:tab pos="461963" algn="l"/>
              </a:tabLst>
            </a:pPr>
            <a:r>
              <a:rPr lang="en-US" sz="1300" b="1" dirty="0"/>
              <a:t>2006</a:t>
            </a:r>
            <a:r>
              <a:rPr lang="en-US" sz="1300" dirty="0"/>
              <a:t>:	CRISP begins at a Spring meeting between John Erickson and the CIOs of Maryland’s three largest hospital systems, asking how to make medical records for seniors available when they visit the hospital.  Erickson Retirement Communities assigns part-time staff.</a:t>
            </a:r>
          </a:p>
          <a:p>
            <a:pPr marL="461963" indent="-461963">
              <a:buNone/>
              <a:tabLst>
                <a:tab pos="461963" algn="l"/>
              </a:tabLst>
            </a:pPr>
            <a:r>
              <a:rPr lang="en-US" sz="1300" b="1" dirty="0"/>
              <a:t>2007:</a:t>
            </a:r>
            <a:r>
              <a:rPr lang="en-US" sz="1300" dirty="0"/>
              <a:t>	University of Maryland Shore Medical Center at Easton pilots a medication history service in the ED with CRISP</a:t>
            </a:r>
          </a:p>
          <a:p>
            <a:pPr marL="461963" indent="-461963">
              <a:buNone/>
              <a:tabLst>
                <a:tab pos="461963" algn="l"/>
              </a:tabLst>
            </a:pPr>
            <a:r>
              <a:rPr lang="en-US" sz="1300" b="1" dirty="0"/>
              <a:t>2008</a:t>
            </a:r>
            <a:r>
              <a:rPr lang="en-US" sz="1300" dirty="0"/>
              <a:t>:	CRISP partners with MHCC to plan an HIE for Maryland, in a process which engages dozens of healthcare stakeholders. MHCC provides a $250k grant, and the Erickson Foundation contributes another $250k to expand the work.</a:t>
            </a:r>
          </a:p>
          <a:p>
            <a:pPr marL="461963" indent="-461963">
              <a:buNone/>
              <a:tabLst>
                <a:tab pos="461963" algn="l"/>
              </a:tabLst>
            </a:pPr>
            <a:r>
              <a:rPr lang="en-US" sz="1300" b="1" dirty="0"/>
              <a:t>2009</a:t>
            </a:r>
            <a:r>
              <a:rPr lang="en-US" sz="1300" dirty="0"/>
              <a:t>:	CRISP finishes incorporation as a non-profit membership corporation, is named Maryland’s designated statewide HIE (July), is awarded a $10M HSCRC grant (August), and hires staff (September)</a:t>
            </a:r>
          </a:p>
          <a:p>
            <a:pPr marL="461963" indent="-461963">
              <a:buNone/>
              <a:tabLst>
                <a:tab pos="461963" algn="l"/>
              </a:tabLst>
            </a:pPr>
            <a:r>
              <a:rPr lang="en-US" sz="1300" b="1" dirty="0"/>
              <a:t>2010</a:t>
            </a:r>
            <a:r>
              <a:rPr lang="en-US" sz="1300" dirty="0"/>
              <a:t>:	CRISP connects the first provider organizations (September) and wins a $6M REC grant</a:t>
            </a:r>
          </a:p>
          <a:p>
            <a:pPr marL="461963" indent="-461963">
              <a:buNone/>
              <a:tabLst>
                <a:tab pos="461963" algn="l"/>
              </a:tabLst>
            </a:pPr>
            <a:r>
              <a:rPr lang="en-US" sz="1300" b="1" dirty="0"/>
              <a:t>2011</a:t>
            </a:r>
            <a:r>
              <a:rPr lang="en-US" sz="1300" dirty="0"/>
              <a:t>:	Clinicians begin using the Query Portal (February) and every Maryland hospital is connected (December)</a:t>
            </a:r>
          </a:p>
          <a:p>
            <a:pPr marL="461963" indent="-461963">
              <a:buNone/>
              <a:tabLst>
                <a:tab pos="461963" algn="l"/>
              </a:tabLst>
            </a:pPr>
            <a:r>
              <a:rPr lang="en-US" sz="1300" b="1" dirty="0"/>
              <a:t>2012</a:t>
            </a:r>
            <a:r>
              <a:rPr lang="en-US" sz="1300" dirty="0"/>
              <a:t>:	CRISP turns on the ENS service (August) and the Board is expanded (December)</a:t>
            </a:r>
          </a:p>
          <a:p>
            <a:pPr marL="461963" indent="-461963">
              <a:buNone/>
              <a:tabLst>
                <a:tab pos="461963" algn="l"/>
              </a:tabLst>
            </a:pPr>
            <a:r>
              <a:rPr lang="en-US" sz="1300" b="1" dirty="0"/>
              <a:t>2013</a:t>
            </a:r>
            <a:r>
              <a:rPr lang="en-US" sz="1300" dirty="0"/>
              <a:t>:	CRISP begins sending CRS reports (January), goes live with the MHBE Provider Directory (September), connects the first District of Columbia hospital (November), and turns on PDMP services with Maryland DHMH (December)</a:t>
            </a:r>
          </a:p>
          <a:p>
            <a:pPr marL="461963" indent="-461963">
              <a:buNone/>
              <a:tabLst>
                <a:tab pos="461963" algn="l"/>
              </a:tabLst>
            </a:pPr>
            <a:r>
              <a:rPr lang="en-US" sz="1300" b="1" dirty="0"/>
              <a:t>2014</a:t>
            </a:r>
            <a:r>
              <a:rPr lang="en-US" sz="1300" dirty="0"/>
              <a:t>:	Health plans begin accessing records through a new portal (March), and CRISP begins routing CCDAs at hospital discharge (June)</a:t>
            </a:r>
          </a:p>
          <a:p>
            <a:pPr marL="461963" indent="-461963">
              <a:buNone/>
              <a:tabLst>
                <a:tab pos="461963" algn="l"/>
              </a:tabLst>
            </a:pPr>
            <a:r>
              <a:rPr lang="en-US" sz="1300" b="1" dirty="0"/>
              <a:t>2015</a:t>
            </a:r>
            <a:r>
              <a:rPr lang="en-US" sz="1300" dirty="0"/>
              <a:t>:	CRS monthly hospital reports grow from 2 to 17, Tableau reporting tool is turned on (March), HSCRC funds the ICN project to support care management (August), and image exchange goes live (December)</a:t>
            </a:r>
          </a:p>
          <a:p>
            <a:pPr marL="461963" indent="-461963">
              <a:buNone/>
              <a:tabLst>
                <a:tab pos="461963" algn="l"/>
              </a:tabLst>
            </a:pPr>
            <a:r>
              <a:rPr lang="en-US" sz="1300" b="1" dirty="0"/>
              <a:t>2016:</a:t>
            </a:r>
            <a:r>
              <a:rPr lang="en-US" sz="1300" dirty="0"/>
              <a:t>	In-context Alerts go live (May), first Medicare data reports are released (September), West Virginia’s WVHIN partners with CRISP (October), and CRISP DC is formed (December)</a:t>
            </a:r>
          </a:p>
        </p:txBody>
      </p:sp>
      <p:sp>
        <p:nvSpPr>
          <p:cNvPr id="3" name="Slide Number Placeholder 2"/>
          <p:cNvSpPr>
            <a:spLocks noGrp="1"/>
          </p:cNvSpPr>
          <p:nvPr>
            <p:ph type="sldNum" sz="quarter" idx="10"/>
          </p:nvPr>
        </p:nvSpPr>
        <p:spPr/>
        <p:txBody>
          <a:bodyPr/>
          <a:lstStyle/>
          <a:p>
            <a:fld id="{F362E848-8FA4-4A8B-B4F0-9AE8D82980C2}" type="slidenum">
              <a:rPr lang="en-US">
                <a:solidFill>
                  <a:srgbClr val="000000"/>
                </a:solidFill>
                <a:latin typeface="Calibri" panose="020F0502020204030204"/>
              </a:rPr>
              <a:pPr/>
              <a:t>4</a:t>
            </a:fld>
            <a:endParaRPr lang="en-US">
              <a:solidFill>
                <a:srgbClr val="000000"/>
              </a:solidFill>
              <a:latin typeface="Calibri" panose="020F0502020204030204"/>
            </a:endParaRPr>
          </a:p>
        </p:txBody>
      </p:sp>
      <p:sp>
        <p:nvSpPr>
          <p:cNvPr id="4" name="Title 3"/>
          <p:cNvSpPr>
            <a:spLocks noGrp="1"/>
          </p:cNvSpPr>
          <p:nvPr>
            <p:ph type="title"/>
          </p:nvPr>
        </p:nvSpPr>
        <p:spPr/>
        <p:txBody>
          <a:bodyPr/>
          <a:lstStyle/>
          <a:p>
            <a:r>
              <a:rPr lang="en-US" dirty="0"/>
              <a:t>History of CRISP</a:t>
            </a:r>
          </a:p>
        </p:txBody>
      </p:sp>
    </p:spTree>
    <p:extLst>
      <p:ext uri="{BB962C8B-B14F-4D97-AF65-F5344CB8AC3E}">
        <p14:creationId xmlns:p14="http://schemas.microsoft.com/office/powerpoint/2010/main" val="2210758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1"/>
          <p:cNvSpPr>
            <a:spLocks noGrp="1"/>
          </p:cNvSpPr>
          <p:nvPr>
            <p:ph idx="1"/>
          </p:nvPr>
        </p:nvSpPr>
        <p:spPr/>
        <p:txBody>
          <a:bodyPr>
            <a:normAutofit lnSpcReduction="10000"/>
          </a:bodyPr>
          <a:lstStyle/>
          <a:p>
            <a:pPr marL="514350" indent="-514350">
              <a:lnSpc>
                <a:spcPct val="80000"/>
              </a:lnSpc>
              <a:spcBef>
                <a:spcPts val="1800"/>
              </a:spcBef>
              <a:spcAft>
                <a:spcPts val="1200"/>
              </a:spcAft>
              <a:buFontTx/>
              <a:buAutoNum type="arabicPeriod"/>
            </a:pPr>
            <a:r>
              <a:rPr lang="en-US" altLang="en-US" sz="2000" b="1" dirty="0"/>
              <a:t>Maryland Prescription Drug Monitoring Program</a:t>
            </a:r>
          </a:p>
          <a:p>
            <a:pPr lvl="1">
              <a:lnSpc>
                <a:spcPct val="80000"/>
              </a:lnSpc>
              <a:spcAft>
                <a:spcPts val="1200"/>
              </a:spcAft>
            </a:pPr>
            <a:r>
              <a:rPr lang="en-US" altLang="en-US" sz="1700" dirty="0"/>
              <a:t>Monitor the prescribing and dispensing of drugs that contain controlled dangerous substances </a:t>
            </a:r>
          </a:p>
          <a:p>
            <a:pPr marL="514350" indent="-514350">
              <a:lnSpc>
                <a:spcPct val="80000"/>
              </a:lnSpc>
              <a:spcBef>
                <a:spcPts val="1800"/>
              </a:spcBef>
              <a:spcAft>
                <a:spcPts val="1200"/>
              </a:spcAft>
              <a:buFontTx/>
              <a:buAutoNum type="arabicPeriod"/>
            </a:pPr>
            <a:r>
              <a:rPr lang="en-US" altLang="en-US" sz="2000" b="1" dirty="0"/>
              <a:t>Encounter Notification Service (ENS)</a:t>
            </a:r>
          </a:p>
          <a:p>
            <a:pPr lvl="1">
              <a:lnSpc>
                <a:spcPct val="80000"/>
              </a:lnSpc>
              <a:spcAft>
                <a:spcPts val="1200"/>
              </a:spcAft>
            </a:pPr>
            <a:r>
              <a:rPr lang="en-US" altLang="en-US" sz="1700" dirty="0"/>
              <a:t>Be notified in real time about patient visits to the hospital</a:t>
            </a:r>
          </a:p>
          <a:p>
            <a:pPr marL="514350" indent="-514350">
              <a:lnSpc>
                <a:spcPct val="80000"/>
              </a:lnSpc>
              <a:spcBef>
                <a:spcPts val="1800"/>
              </a:spcBef>
              <a:spcAft>
                <a:spcPts val="1200"/>
              </a:spcAft>
              <a:buFontTx/>
              <a:buAutoNum type="arabicPeriod"/>
            </a:pPr>
            <a:r>
              <a:rPr lang="en-US" altLang="en-US" sz="2000" b="1" dirty="0"/>
              <a:t>Query Portal</a:t>
            </a:r>
          </a:p>
          <a:p>
            <a:pPr lvl="1">
              <a:lnSpc>
                <a:spcPct val="80000"/>
              </a:lnSpc>
              <a:spcAft>
                <a:spcPts val="1200"/>
              </a:spcAft>
            </a:pPr>
            <a:r>
              <a:rPr lang="en-US" altLang="en-US" sz="1700" dirty="0"/>
              <a:t>Search for your patients’ prior hospital and medication records</a:t>
            </a:r>
          </a:p>
          <a:p>
            <a:pPr marL="514350" indent="-514350">
              <a:lnSpc>
                <a:spcPct val="80000"/>
              </a:lnSpc>
              <a:spcBef>
                <a:spcPts val="1800"/>
              </a:spcBef>
              <a:spcAft>
                <a:spcPts val="1200"/>
              </a:spcAft>
              <a:buFontTx/>
              <a:buAutoNum type="arabicPeriod"/>
            </a:pPr>
            <a:r>
              <a:rPr lang="en-US" altLang="en-US" sz="2000" b="1" dirty="0"/>
              <a:t>Direct Secure Messaging</a:t>
            </a:r>
          </a:p>
          <a:p>
            <a:pPr lvl="1">
              <a:lnSpc>
                <a:spcPct val="80000"/>
              </a:lnSpc>
              <a:spcAft>
                <a:spcPts val="1200"/>
              </a:spcAft>
            </a:pPr>
            <a:r>
              <a:rPr lang="en-US" altLang="en-US" sz="1700" dirty="0"/>
              <a:t>Use secure email instead of fax/phone for referrals and other care coordination</a:t>
            </a:r>
            <a:endParaRPr lang="en-US" altLang="en-US" sz="2000" b="1" dirty="0"/>
          </a:p>
          <a:p>
            <a:pPr lvl="1">
              <a:lnSpc>
                <a:spcPct val="80000"/>
              </a:lnSpc>
              <a:spcAft>
                <a:spcPts val="1200"/>
              </a:spcAft>
            </a:pPr>
            <a:endParaRPr lang="en-US" altLang="en-US" sz="1700" dirty="0"/>
          </a:p>
        </p:txBody>
      </p:sp>
      <p:sp>
        <p:nvSpPr>
          <p:cNvPr id="10243"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fld id="{3C8FE2E7-5166-49F3-9F07-8470FF9D5147}" type="slidenum">
              <a:rPr lang="en-US" altLang="en-US" sz="1400" smtClean="0"/>
              <a:pPr>
                <a:spcBef>
                  <a:spcPct val="0"/>
                </a:spcBef>
                <a:buFontTx/>
                <a:buNone/>
              </a:pPr>
              <a:t>5</a:t>
            </a:fld>
            <a:endParaRPr lang="en-US" altLang="en-US" sz="1400"/>
          </a:p>
        </p:txBody>
      </p:sp>
      <p:sp>
        <p:nvSpPr>
          <p:cNvPr id="10244" name="Title 3"/>
          <p:cNvSpPr>
            <a:spLocks noGrp="1"/>
          </p:cNvSpPr>
          <p:nvPr>
            <p:ph type="title"/>
          </p:nvPr>
        </p:nvSpPr>
        <p:spPr>
          <a:xfrm>
            <a:off x="1066800" y="0"/>
            <a:ext cx="8077200" cy="1143000"/>
          </a:xfrm>
        </p:spPr>
        <p:txBody>
          <a:bodyPr/>
          <a:lstStyle/>
          <a:p>
            <a:r>
              <a:rPr lang="en-US" altLang="en-US" dirty="0"/>
              <a:t>“Mature” CRISP Services for Providers</a:t>
            </a:r>
          </a:p>
        </p:txBody>
      </p:sp>
    </p:spTree>
    <p:extLst>
      <p:ext uri="{BB962C8B-B14F-4D97-AF65-F5344CB8AC3E}">
        <p14:creationId xmlns:p14="http://schemas.microsoft.com/office/powerpoint/2010/main" val="356230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5366" y="198073"/>
            <a:ext cx="8520234" cy="771986"/>
          </a:xfrm>
        </p:spPr>
        <p:txBody>
          <a:bodyPr>
            <a:normAutofit/>
          </a:bodyPr>
          <a:lstStyle/>
          <a:p>
            <a:r>
              <a:rPr lang="en-US" dirty="0"/>
              <a:t>Key Performance Indicator Dashboard</a:t>
            </a:r>
            <a:endParaRPr lang="en-US" sz="900" dirty="0"/>
          </a:p>
        </p:txBody>
      </p:sp>
      <p:pic>
        <p:nvPicPr>
          <p:cNvPr id="5" name="Picture 4"/>
          <p:cNvPicPr>
            <a:picLocks noChangeAspect="1"/>
          </p:cNvPicPr>
          <p:nvPr/>
        </p:nvPicPr>
        <p:blipFill>
          <a:blip r:embed="rId2"/>
          <a:stretch>
            <a:fillRect/>
          </a:stretch>
        </p:blipFill>
        <p:spPr>
          <a:xfrm>
            <a:off x="3601" y="3948711"/>
            <a:ext cx="4452886" cy="2706534"/>
          </a:xfrm>
          <a:prstGeom prst="rect">
            <a:avLst/>
          </a:prstGeom>
        </p:spPr>
      </p:pic>
      <p:pic>
        <p:nvPicPr>
          <p:cNvPr id="10" name="Picture 9"/>
          <p:cNvPicPr>
            <a:picLocks noChangeAspect="1"/>
          </p:cNvPicPr>
          <p:nvPr/>
        </p:nvPicPr>
        <p:blipFill>
          <a:blip r:embed="rId3"/>
          <a:stretch>
            <a:fillRect/>
          </a:stretch>
        </p:blipFill>
        <p:spPr>
          <a:xfrm>
            <a:off x="3601" y="1130461"/>
            <a:ext cx="4452886" cy="2743731"/>
          </a:xfrm>
          <a:prstGeom prst="rect">
            <a:avLst/>
          </a:prstGeom>
        </p:spPr>
      </p:pic>
      <p:pic>
        <p:nvPicPr>
          <p:cNvPr id="7" name="Picture 6"/>
          <p:cNvPicPr>
            <a:picLocks noChangeAspect="1"/>
          </p:cNvPicPr>
          <p:nvPr/>
        </p:nvPicPr>
        <p:blipFill>
          <a:blip r:embed="rId4"/>
          <a:stretch>
            <a:fillRect/>
          </a:stretch>
        </p:blipFill>
        <p:spPr>
          <a:xfrm>
            <a:off x="4485389" y="1130462"/>
            <a:ext cx="4659268" cy="2743731"/>
          </a:xfrm>
          <a:prstGeom prst="rect">
            <a:avLst/>
          </a:prstGeom>
        </p:spPr>
      </p:pic>
      <p:pic>
        <p:nvPicPr>
          <p:cNvPr id="8" name="Picture 7"/>
          <p:cNvPicPr>
            <a:picLocks noChangeAspect="1"/>
          </p:cNvPicPr>
          <p:nvPr/>
        </p:nvPicPr>
        <p:blipFill>
          <a:blip r:embed="rId5"/>
          <a:stretch>
            <a:fillRect/>
          </a:stretch>
        </p:blipFill>
        <p:spPr>
          <a:xfrm>
            <a:off x="4485389" y="3948711"/>
            <a:ext cx="4659268" cy="2706534"/>
          </a:xfrm>
          <a:prstGeom prst="rect">
            <a:avLst/>
          </a:prstGeom>
        </p:spPr>
      </p:pic>
      <p:sp>
        <p:nvSpPr>
          <p:cNvPr id="2" name="Slide Number Placeholder 1"/>
          <p:cNvSpPr>
            <a:spLocks noGrp="1"/>
          </p:cNvSpPr>
          <p:nvPr>
            <p:ph type="sldNum" sz="quarter" idx="12"/>
          </p:nvPr>
        </p:nvSpPr>
        <p:spPr/>
        <p:txBody>
          <a:bodyPr/>
          <a:lstStyle/>
          <a:p>
            <a:fld id="{04F192F5-7590-44FF-9C83-33DE5B563EC3}" type="slidenum">
              <a:rPr lang="en-US" smtClean="0"/>
              <a:t>6</a:t>
            </a:fld>
            <a:endParaRPr lang="en-US"/>
          </a:p>
        </p:txBody>
      </p:sp>
    </p:spTree>
    <p:extLst>
      <p:ext uri="{BB962C8B-B14F-4D97-AF65-F5344CB8AC3E}">
        <p14:creationId xmlns:p14="http://schemas.microsoft.com/office/powerpoint/2010/main" val="4001284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mipp.dhmh.maryland.gov/ehr/images/ehr/incenti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6419" y="261996"/>
            <a:ext cx="2293144" cy="1392729"/>
          </a:xfrm>
          <a:prstGeom prst="rect">
            <a:avLst/>
          </a:prstGeom>
          <a:noFill/>
          <a:extLst>
            <a:ext uri="{909E8E84-426E-40DD-AFC4-6F175D3DCCD1}">
              <a14:hiddenFill xmlns:a14="http://schemas.microsoft.com/office/drawing/2010/main">
                <a:solidFill>
                  <a:srgbClr val="FFFFFF"/>
                </a:solidFill>
              </a14:hiddenFill>
            </a:ext>
          </a:extLst>
        </p:spPr>
      </p:pic>
      <p:sp>
        <p:nvSpPr>
          <p:cNvPr id="25604" name="Title 3"/>
          <p:cNvSpPr>
            <a:spLocks noGrp="1"/>
          </p:cNvSpPr>
          <p:nvPr>
            <p:ph type="title"/>
          </p:nvPr>
        </p:nvSpPr>
        <p:spPr/>
        <p:txBody>
          <a:bodyPr/>
          <a:lstStyle/>
          <a:p>
            <a:r>
              <a:rPr lang="en-US" dirty="0"/>
              <a:t>Collaboration with DHMH</a:t>
            </a:r>
          </a:p>
        </p:txBody>
      </p:sp>
      <p:sp>
        <p:nvSpPr>
          <p:cNvPr id="25603" name="Slide Number Placeholder 2"/>
          <p:cNvSpPr>
            <a:spLocks noGrp="1"/>
          </p:cNvSpPr>
          <p:nvPr>
            <p:ph type="sldNum" sz="quarter" idx="12"/>
          </p:nvPr>
        </p:nvSpPr>
        <p:spPr>
          <a:xfrm>
            <a:off x="97047" y="5871056"/>
            <a:ext cx="819150" cy="3042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a:defRPr/>
            </a:pPr>
            <a:fld id="{4D4B7E7E-2D83-49BE-95FA-B54BE5ED4DEF}" type="slidenum">
              <a:rPr lang="en-US" sz="1350" kern="0"/>
              <a:pPr defTabSz="685800">
                <a:defRPr/>
              </a:pPr>
              <a:t>7</a:t>
            </a:fld>
            <a:endParaRPr lang="en-US" sz="1350" kern="0" dirty="0"/>
          </a:p>
        </p:txBody>
      </p:sp>
      <p:sp>
        <p:nvSpPr>
          <p:cNvPr id="5" name="Content Placeholder 1"/>
          <p:cNvSpPr txBox="1">
            <a:spLocks/>
          </p:cNvSpPr>
          <p:nvPr/>
        </p:nvSpPr>
        <p:spPr bwMode="auto">
          <a:xfrm>
            <a:off x="97047" y="1280160"/>
            <a:ext cx="8571016" cy="4344354"/>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685800">
              <a:lnSpc>
                <a:spcPct val="150000"/>
              </a:lnSpc>
              <a:buNone/>
              <a:defRPr/>
            </a:pPr>
            <a:r>
              <a:rPr lang="en-US" sz="2000" b="1" kern="0" dirty="0"/>
              <a:t>Prescription Drug Monitoring Program (PDMP)</a:t>
            </a:r>
            <a:endParaRPr lang="en-US" sz="2000" b="1" kern="0" dirty="0">
              <a:solidFill>
                <a:schemeClr val="accent5">
                  <a:lumMod val="75000"/>
                </a:schemeClr>
              </a:solidFill>
            </a:endParaRPr>
          </a:p>
          <a:p>
            <a:pPr marL="257175" indent="-257175" defTabSz="685800">
              <a:buFont typeface="Wingdings" pitchFamily="2" charset="2"/>
              <a:buChar char="Ø"/>
              <a:defRPr/>
            </a:pPr>
            <a:r>
              <a:rPr lang="en-US" sz="2000" kern="0" dirty="0"/>
              <a:t>PDMP data available to providers and dispensers along side clinical data</a:t>
            </a:r>
          </a:p>
          <a:p>
            <a:pPr marL="257175" indent="-257175" defTabSz="685800">
              <a:buFont typeface="Wingdings" pitchFamily="2" charset="2"/>
              <a:buChar char="Ø"/>
              <a:defRPr/>
            </a:pPr>
            <a:r>
              <a:rPr lang="en-US" sz="2000" kern="0" dirty="0"/>
              <a:t>Close partnership with Behavioral Health Administration to support the continued development of the program and services</a:t>
            </a:r>
          </a:p>
          <a:p>
            <a:pPr marL="257175" indent="-257175" defTabSz="685800">
              <a:buFont typeface="Wingdings" pitchFamily="2" charset="2"/>
              <a:buChar char="Ø"/>
              <a:defRPr/>
            </a:pPr>
            <a:r>
              <a:rPr lang="en-US" sz="2000" kern="0" dirty="0"/>
              <a:t>Maryland Mandatory Registration and Use</a:t>
            </a:r>
          </a:p>
          <a:p>
            <a:pPr marL="257175" indent="-257175" defTabSz="685800">
              <a:buFont typeface="Wingdings" pitchFamily="2" charset="2"/>
              <a:buChar char="Ø"/>
              <a:defRPr/>
            </a:pPr>
            <a:r>
              <a:rPr lang="en-US" sz="2000" kern="0" dirty="0"/>
              <a:t>PDMP data available via In-Context Alerts</a:t>
            </a:r>
          </a:p>
          <a:p>
            <a:pPr marL="257175" indent="-257175" defTabSz="685800">
              <a:buFont typeface="Wingdings" pitchFamily="2" charset="2"/>
              <a:buChar char="Ø"/>
              <a:defRPr/>
            </a:pPr>
            <a:r>
              <a:rPr lang="en-US" sz="2000" kern="0" dirty="0"/>
              <a:t>Interstate Sharing with West Virginia, Virginia, Connecticut and Arkansas</a:t>
            </a:r>
          </a:p>
          <a:p>
            <a:pPr marL="257175" indent="-257175" defTabSz="685800">
              <a:buFont typeface="Wingdings" pitchFamily="2" charset="2"/>
              <a:buChar char="Ø"/>
              <a:defRPr/>
            </a:pPr>
            <a:endParaRPr lang="en-US" sz="2000" kern="0" dirty="0"/>
          </a:p>
          <a:p>
            <a:pPr marL="0" indent="0" defTabSz="685800">
              <a:buNone/>
              <a:defRPr/>
            </a:pPr>
            <a:r>
              <a:rPr lang="en-US" sz="2000" b="1" kern="0" dirty="0"/>
              <a:t>Population Health Reports</a:t>
            </a:r>
          </a:p>
          <a:p>
            <a:pPr marL="257175" indent="-257175" defTabSz="685800">
              <a:buFont typeface="Wingdings" pitchFamily="2" charset="2"/>
              <a:buChar char="Ø"/>
              <a:defRPr/>
            </a:pPr>
            <a:r>
              <a:rPr lang="en-US" sz="2000" kern="0" dirty="0"/>
              <a:t>Geographic mapping for public health officials of hospital encounters, and when married to HSCRC claims data, specific conditions</a:t>
            </a:r>
          </a:p>
          <a:p>
            <a:pPr marL="257175" indent="-257175" defTabSz="685800">
              <a:buFont typeface="Wingdings" pitchFamily="2" charset="2"/>
              <a:buChar char="Ø"/>
              <a:defRPr/>
            </a:pPr>
            <a:r>
              <a:rPr lang="en-US" sz="2000" kern="0" dirty="0"/>
              <a:t>Population health management reports and dashboards at county</a:t>
            </a:r>
            <a:br>
              <a:rPr lang="en-US" sz="2000" kern="0" dirty="0"/>
            </a:br>
            <a:r>
              <a:rPr lang="en-US" sz="2000" kern="0" dirty="0"/>
              <a:t>and zip-code levels available to Local Health Departments</a:t>
            </a:r>
          </a:p>
          <a:p>
            <a:pPr marL="0" indent="0" defTabSz="685800">
              <a:buNone/>
              <a:defRPr/>
            </a:pPr>
            <a:endParaRPr lang="en-US" sz="2000" kern="0" dirty="0"/>
          </a:p>
        </p:txBody>
      </p:sp>
    </p:spTree>
    <p:extLst>
      <p:ext uri="{BB962C8B-B14F-4D97-AF65-F5344CB8AC3E}">
        <p14:creationId xmlns:p14="http://schemas.microsoft.com/office/powerpoint/2010/main" val="127298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itle 3"/>
          <p:cNvSpPr>
            <a:spLocks noGrp="1"/>
          </p:cNvSpPr>
          <p:nvPr>
            <p:ph type="title"/>
          </p:nvPr>
        </p:nvSpPr>
        <p:spPr/>
        <p:txBody>
          <a:bodyPr/>
          <a:lstStyle/>
          <a:p>
            <a:r>
              <a:rPr lang="en-US" dirty="0"/>
              <a:t>Collaboration with DHMH</a:t>
            </a:r>
          </a:p>
        </p:txBody>
      </p:sp>
      <p:sp>
        <p:nvSpPr>
          <p:cNvPr id="2560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a:defRPr/>
            </a:pPr>
            <a:fld id="{4D4B7E7E-2D83-49BE-95FA-B54BE5ED4DEF}" type="slidenum">
              <a:rPr lang="en-US" sz="1350" kern="0"/>
              <a:pPr defTabSz="685800">
                <a:defRPr/>
              </a:pPr>
              <a:t>8</a:t>
            </a:fld>
            <a:endParaRPr lang="en-US" sz="1350" kern="0" dirty="0"/>
          </a:p>
        </p:txBody>
      </p:sp>
      <p:sp>
        <p:nvSpPr>
          <p:cNvPr id="5" name="Content Placeholder 1"/>
          <p:cNvSpPr txBox="1">
            <a:spLocks/>
          </p:cNvSpPr>
          <p:nvPr/>
        </p:nvSpPr>
        <p:spPr bwMode="auto">
          <a:xfrm>
            <a:off x="289552" y="1125059"/>
            <a:ext cx="8497433" cy="3719808"/>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685800">
              <a:lnSpc>
                <a:spcPct val="150000"/>
              </a:lnSpc>
              <a:buNone/>
              <a:defRPr/>
            </a:pPr>
            <a:r>
              <a:rPr lang="en-US" sz="1800" b="1" kern="0" dirty="0"/>
              <a:t>Support of State Medical Examiner and Fatality Review Teams</a:t>
            </a:r>
            <a:endParaRPr lang="en-US" sz="1800" b="1" kern="0" dirty="0">
              <a:solidFill>
                <a:schemeClr val="accent5">
                  <a:lumMod val="75000"/>
                </a:schemeClr>
              </a:solidFill>
            </a:endParaRPr>
          </a:p>
          <a:p>
            <a:pPr lvl="0">
              <a:buFont typeface="Wingdings" pitchFamily="2" charset="2"/>
              <a:buChar char="Ø"/>
              <a:defRPr/>
            </a:pPr>
            <a:r>
              <a:rPr lang="en-US" sz="1800" kern="0" dirty="0"/>
              <a:t>CRISP serves as a source of clinical information in death investigations</a:t>
            </a:r>
          </a:p>
          <a:p>
            <a:pPr lvl="1">
              <a:buFont typeface="Wingdings" pitchFamily="2" charset="2"/>
              <a:buChar char="Ø"/>
              <a:defRPr/>
            </a:pPr>
            <a:r>
              <a:rPr lang="en-US" sz="1800" kern="0" dirty="0"/>
              <a:t>Overdose Fatality Review</a:t>
            </a:r>
          </a:p>
          <a:p>
            <a:pPr lvl="1">
              <a:buFont typeface="Wingdings" pitchFamily="2" charset="2"/>
              <a:buChar char="Ø"/>
              <a:defRPr/>
            </a:pPr>
            <a:r>
              <a:rPr lang="en-US" sz="1800" kern="0" dirty="0"/>
              <a:t>Maternal Mortality Review</a:t>
            </a:r>
          </a:p>
          <a:p>
            <a:pPr lvl="1">
              <a:buFont typeface="Wingdings" pitchFamily="2" charset="2"/>
              <a:buChar char="Ø"/>
              <a:defRPr/>
            </a:pPr>
            <a:r>
              <a:rPr lang="en-US" sz="1800" kern="0" dirty="0"/>
              <a:t>Fetal &amp; Infant Mortality Review</a:t>
            </a:r>
          </a:p>
          <a:p>
            <a:pPr lvl="1">
              <a:buFont typeface="Wingdings" pitchFamily="2" charset="2"/>
              <a:buChar char="Ø"/>
              <a:defRPr/>
            </a:pPr>
            <a:r>
              <a:rPr lang="en-US" sz="1800" kern="0" dirty="0"/>
              <a:t>Child Fatality Review</a:t>
            </a:r>
          </a:p>
          <a:p>
            <a:pPr>
              <a:buFont typeface="Wingdings" pitchFamily="2" charset="2"/>
              <a:buChar char="Ø"/>
              <a:defRPr/>
            </a:pPr>
            <a:r>
              <a:rPr lang="en-US" sz="1800" kern="0" dirty="0"/>
              <a:t>Provides administrative efficiencies and data in time-sensitive situations</a:t>
            </a:r>
          </a:p>
          <a:p>
            <a:pPr marL="0" indent="0">
              <a:buNone/>
              <a:defRPr/>
            </a:pPr>
            <a:r>
              <a:rPr lang="en-US" sz="1800" b="1" kern="0" dirty="0"/>
              <a:t>Meaningful Use</a:t>
            </a:r>
            <a:r>
              <a:rPr lang="en-US" sz="1800" kern="0" dirty="0"/>
              <a:t> </a:t>
            </a:r>
          </a:p>
          <a:p>
            <a:pPr lvl="0">
              <a:buFont typeface="Wingdings" pitchFamily="2" charset="2"/>
              <a:buChar char="Ø"/>
              <a:defRPr/>
            </a:pPr>
            <a:r>
              <a:rPr lang="en-US" sz="1800" kern="0" dirty="0"/>
              <a:t>CRISP facilitates public health reporting and attestation for hospitals and providers</a:t>
            </a:r>
          </a:p>
          <a:p>
            <a:pPr lvl="1">
              <a:buFont typeface="Wingdings" pitchFamily="2" charset="2"/>
              <a:buChar char="Ø"/>
              <a:defRPr/>
            </a:pPr>
            <a:r>
              <a:rPr lang="en-US" sz="1800" kern="0" dirty="0"/>
              <a:t>Routing Eligible Hospital data to DHMH</a:t>
            </a:r>
          </a:p>
          <a:p>
            <a:pPr lvl="1">
              <a:buFont typeface="Wingdings" pitchFamily="2" charset="2"/>
              <a:buChar char="Ø"/>
              <a:defRPr/>
            </a:pPr>
            <a:r>
              <a:rPr lang="en-US" sz="1800" kern="0" dirty="0"/>
              <a:t>Providing MU Phone and Email Support to Eligible Professionals</a:t>
            </a:r>
          </a:p>
          <a:p>
            <a:pPr lvl="1">
              <a:buFont typeface="Wingdings" pitchFamily="2" charset="2"/>
              <a:buChar char="Ø"/>
              <a:defRPr/>
            </a:pPr>
            <a:r>
              <a:rPr lang="en-US" sz="1800" kern="0" dirty="0"/>
              <a:t>Working on facilitating case reporting and PDMP as public health reporting options for EP’s</a:t>
            </a:r>
          </a:p>
          <a:p>
            <a:pPr>
              <a:buFont typeface="Wingdings" pitchFamily="2" charset="2"/>
              <a:buChar char="Ø"/>
              <a:defRPr/>
            </a:pPr>
            <a:r>
              <a:rPr lang="en-US" sz="1800" kern="0" dirty="0"/>
              <a:t>Developed a Registration Tool for tracking MU progress</a:t>
            </a:r>
          </a:p>
          <a:p>
            <a:pPr>
              <a:buFont typeface="Wingdings" pitchFamily="2" charset="2"/>
              <a:buChar char="Ø"/>
              <a:defRPr/>
            </a:pPr>
            <a:r>
              <a:rPr lang="en-US" sz="1800" kern="0" dirty="0"/>
              <a:t>Developed a validation tool that incorporates HL7 and Maryland message requirements</a:t>
            </a:r>
          </a:p>
          <a:p>
            <a:pPr>
              <a:buFont typeface="Wingdings" pitchFamily="2" charset="2"/>
              <a:buChar char="Ø"/>
              <a:defRPr/>
            </a:pPr>
            <a:endParaRPr lang="en-US" sz="1800" kern="0" dirty="0"/>
          </a:p>
        </p:txBody>
      </p:sp>
      <p:pic>
        <p:nvPicPr>
          <p:cNvPr id="3074" name="Picture 2" descr="http://www.umbiopark.com/sites/default/files/images/logos/medical-examiner-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1693" y="254459"/>
            <a:ext cx="1425292" cy="1407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79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itle 3"/>
          <p:cNvSpPr>
            <a:spLocks noGrp="1"/>
          </p:cNvSpPr>
          <p:nvPr>
            <p:ph type="title"/>
          </p:nvPr>
        </p:nvSpPr>
        <p:spPr/>
        <p:txBody>
          <a:bodyPr/>
          <a:lstStyle/>
          <a:p>
            <a:r>
              <a:rPr lang="en-US" dirty="0"/>
              <a:t>Collaboration with DHMH</a:t>
            </a:r>
          </a:p>
        </p:txBody>
      </p:sp>
      <p:sp>
        <p:nvSpPr>
          <p:cNvPr id="2560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a:defRPr/>
            </a:pPr>
            <a:fld id="{4D4B7E7E-2D83-49BE-95FA-B54BE5ED4DEF}" type="slidenum">
              <a:rPr lang="en-US" sz="1350" kern="0"/>
              <a:pPr defTabSz="685800">
                <a:defRPr/>
              </a:pPr>
              <a:t>9</a:t>
            </a:fld>
            <a:endParaRPr lang="en-US" sz="1350" kern="0" dirty="0"/>
          </a:p>
        </p:txBody>
      </p:sp>
      <p:sp>
        <p:nvSpPr>
          <p:cNvPr id="5" name="Content Placeholder 1"/>
          <p:cNvSpPr txBox="1">
            <a:spLocks/>
          </p:cNvSpPr>
          <p:nvPr/>
        </p:nvSpPr>
        <p:spPr bwMode="auto">
          <a:xfrm>
            <a:off x="336884" y="1288688"/>
            <a:ext cx="8456225" cy="3719808"/>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defRPr/>
            </a:pPr>
            <a:r>
              <a:rPr lang="en-US" sz="2000" b="1" kern="0" dirty="0"/>
              <a:t>Disease Investigation</a:t>
            </a:r>
            <a:endParaRPr lang="en-US" sz="2000" kern="0" dirty="0"/>
          </a:p>
          <a:p>
            <a:pPr lvl="0">
              <a:buFont typeface="Wingdings" pitchFamily="2" charset="2"/>
              <a:buChar char="Ø"/>
              <a:defRPr/>
            </a:pPr>
            <a:r>
              <a:rPr lang="en-US" sz="2000" kern="0" dirty="0"/>
              <a:t>Public Health Investigators utilize CRISP for Reportable Disease Investigation</a:t>
            </a:r>
          </a:p>
          <a:p>
            <a:pPr lvl="1">
              <a:buFont typeface="Wingdings" pitchFamily="2" charset="2"/>
              <a:buChar char="Ø"/>
              <a:defRPr/>
            </a:pPr>
            <a:r>
              <a:rPr lang="en-US" sz="2000" kern="0" dirty="0"/>
              <a:t>Demonstrably more efficient and richer data source for hospital-reported conditions than previous methodology</a:t>
            </a:r>
          </a:p>
          <a:p>
            <a:pPr>
              <a:buFont typeface="Wingdings" pitchFamily="2" charset="2"/>
              <a:buChar char="Ø"/>
              <a:defRPr/>
            </a:pPr>
            <a:r>
              <a:rPr lang="en-US" sz="2000" kern="0" dirty="0"/>
              <a:t>HIV Care Reengagement</a:t>
            </a:r>
          </a:p>
          <a:p>
            <a:pPr lvl="1">
              <a:buFont typeface="Wingdings" pitchFamily="2" charset="2"/>
              <a:buChar char="Ø"/>
              <a:defRPr/>
            </a:pPr>
            <a:r>
              <a:rPr lang="en-US" sz="2000" kern="0" dirty="0"/>
              <a:t>Alert DHMH when HIV positive individuals encounter health system</a:t>
            </a:r>
          </a:p>
          <a:p>
            <a:pPr lvl="1">
              <a:buFont typeface="Wingdings" pitchFamily="2" charset="2"/>
              <a:buChar char="Ø"/>
              <a:defRPr/>
            </a:pPr>
            <a:r>
              <a:rPr lang="en-US" sz="2000" kern="0" dirty="0"/>
              <a:t>Reconnect individuals to treatment and individuals who never learned status</a:t>
            </a:r>
          </a:p>
          <a:p>
            <a:pPr marL="0" indent="0">
              <a:buNone/>
              <a:defRPr/>
            </a:pPr>
            <a:r>
              <a:rPr lang="en-US" sz="2000" b="1" kern="0" dirty="0"/>
              <a:t>Oz System</a:t>
            </a:r>
          </a:p>
          <a:p>
            <a:pPr>
              <a:buFont typeface="Wingdings" pitchFamily="2" charset="2"/>
              <a:buChar char="Ø"/>
              <a:defRPr/>
            </a:pPr>
            <a:r>
              <a:rPr lang="en-US" sz="2000" kern="0" dirty="0"/>
              <a:t>Newborn alerting, to facilitate mandatory hearing screening</a:t>
            </a:r>
          </a:p>
          <a:p>
            <a:pPr marL="0" indent="0">
              <a:buNone/>
              <a:defRPr/>
            </a:pPr>
            <a:r>
              <a:rPr lang="en-US" sz="2000" b="1" kern="0" dirty="0" err="1"/>
              <a:t>ImmuNet</a:t>
            </a:r>
            <a:r>
              <a:rPr lang="en-US" sz="2000" b="1" kern="0" dirty="0"/>
              <a:t> Registry </a:t>
            </a:r>
          </a:p>
          <a:p>
            <a:pPr>
              <a:buFont typeface="Wingdings" pitchFamily="2" charset="2"/>
              <a:buChar char="Ø"/>
              <a:defRPr/>
            </a:pPr>
            <a:r>
              <a:rPr lang="en-US" sz="2000" kern="0" dirty="0"/>
              <a:t>DHMH </a:t>
            </a:r>
            <a:r>
              <a:rPr lang="en-US" sz="2000" kern="0" dirty="0" err="1"/>
              <a:t>ImmuNet</a:t>
            </a:r>
            <a:r>
              <a:rPr lang="en-US" sz="2000" kern="0" dirty="0"/>
              <a:t> registry data available in CRISP Clinical Query Portal</a:t>
            </a:r>
          </a:p>
          <a:p>
            <a:pPr marL="0" indent="0">
              <a:buNone/>
              <a:defRPr/>
            </a:pPr>
            <a:endParaRPr lang="en-US" sz="2000" kern="0" dirty="0"/>
          </a:p>
          <a:p>
            <a:pPr marL="0" indent="0">
              <a:buNone/>
              <a:defRPr/>
            </a:pPr>
            <a:endParaRPr lang="en-US" sz="2000" kern="0" dirty="0"/>
          </a:p>
        </p:txBody>
      </p:sp>
    </p:spTree>
    <p:extLst>
      <p:ext uri="{BB962C8B-B14F-4D97-AF65-F5344CB8AC3E}">
        <p14:creationId xmlns:p14="http://schemas.microsoft.com/office/powerpoint/2010/main" val="15075748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ISP PowerPoint Template 10_2016.potx" id="{38214EE8-4A9A-4031-8E40-5667CFD2511F}" vid="{0D772663-78D7-4DD1-AF3A-EC4CC9F8E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CRISP PowerPoint Template 10_2016</Template>
  <TotalTime>3551</TotalTime>
  <Words>1835</Words>
  <Application>Microsoft Office PowerPoint</Application>
  <PresentationFormat>On-screen Show (4:3)</PresentationFormat>
  <Paragraphs>372</Paragraphs>
  <Slides>20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Myriad Pro Semibold</vt:lpstr>
      <vt:lpstr>Times New Roman</vt:lpstr>
      <vt:lpstr>Wingdings</vt:lpstr>
      <vt:lpstr>Office Theme</vt:lpstr>
      <vt:lpstr>CRISP’s Progress in Supporting a Healthier Maryland</vt:lpstr>
      <vt:lpstr>Overview</vt:lpstr>
      <vt:lpstr>CRISP Vision, Mission &amp; Principles</vt:lpstr>
      <vt:lpstr>History of CRISP</vt:lpstr>
      <vt:lpstr>“Mature” CRISP Services for Providers</vt:lpstr>
      <vt:lpstr>Key Performance Indicator Dashboard</vt:lpstr>
      <vt:lpstr>Collaboration with DHMH</vt:lpstr>
      <vt:lpstr>Collaboration with DHMH</vt:lpstr>
      <vt:lpstr>Collaboration with DHMH</vt:lpstr>
      <vt:lpstr>ICN Program</vt:lpstr>
      <vt:lpstr>ICN Background</vt:lpstr>
      <vt:lpstr>“Workstream” Framework</vt:lpstr>
      <vt:lpstr>FY17: Focus on Care Coordination</vt:lpstr>
      <vt:lpstr>Focus Aligns with State Priority on High and Rising Need Patients</vt:lpstr>
      <vt:lpstr>PowerPoint Presentation</vt:lpstr>
      <vt:lpstr>What’s Core Moving Forward?  </vt:lpstr>
      <vt:lpstr>Data Exchange Support Program</vt:lpstr>
      <vt:lpstr>Who is eligible for the financial support?</vt:lpstr>
      <vt:lpstr>Data Exchange Support Program Summary Ambulatory Practice &amp; Behavioral Health </vt:lpstr>
      <vt:lpstr>Data Exchange Support Program Summary Post Acute Care Facilities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ICNI KPI Dashboard</dc:title>
  <dc:creator>Diatta Harris</dc:creator>
  <cp:lastModifiedBy>Bandzwolek, Donna</cp:lastModifiedBy>
  <cp:revision>92</cp:revision>
  <dcterms:created xsi:type="dcterms:W3CDTF">2016-12-01T14:15:42Z</dcterms:created>
  <dcterms:modified xsi:type="dcterms:W3CDTF">2017-04-18T21:01:16Z</dcterms:modified>
</cp:coreProperties>
</file>