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1" r:id="rId4"/>
    <p:sldId id="267" r:id="rId5"/>
    <p:sldId id="257" r:id="rId6"/>
    <p:sldId id="263" r:id="rId7"/>
    <p:sldId id="266" r:id="rId8"/>
    <p:sldId id="270" r:id="rId9"/>
    <p:sldId id="265" r:id="rId10"/>
    <p:sldId id="268" r:id="rId11"/>
    <p:sldId id="269" r:id="rId12"/>
    <p:sldId id="264" r:id="rId13"/>
    <p:sldId id="271" r:id="rId14"/>
    <p:sldId id="272" r:id="rId15"/>
    <p:sldId id="276" r:id="rId16"/>
    <p:sldId id="277" r:id="rId17"/>
    <p:sldId id="273" r:id="rId18"/>
    <p:sldId id="274" r:id="rId19"/>
    <p:sldId id="275" r:id="rId20"/>
    <p:sldId id="278" r:id="rId21"/>
    <p:sldId id="279" r:id="rId22"/>
    <p:sldId id="280" r:id="rId23"/>
    <p:sldId id="283" r:id="rId24"/>
    <p:sldId id="284" r:id="rId25"/>
    <p:sldId id="258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9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3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A55C7-E69C-41BF-ADC7-1765E43FC9CF}" type="doc">
      <dgm:prSet loTypeId="urn:microsoft.com/office/officeart/2008/layout/Lin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41FFA59-AA0A-4D36-BF44-8B895C9451F4}">
      <dgm:prSet custT="1"/>
      <dgm:spPr/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and experience with care coordination</a:t>
          </a:r>
        </a:p>
      </dgm:t>
    </dgm:pt>
    <dgm:pt modelId="{5093E8F9-7820-47E4-ADDB-079602E20709}" type="parTrans" cxnId="{8A8D8C5C-5489-45C6-8E3D-D5BF9E4D5BF1}">
      <dgm:prSet/>
      <dgm:spPr/>
      <dgm:t>
        <a:bodyPr/>
        <a:lstStyle/>
        <a:p>
          <a:endParaRPr lang="en-US"/>
        </a:p>
      </dgm:t>
    </dgm:pt>
    <dgm:pt modelId="{E8F50DC3-51DE-4CB4-88CF-507B0EA9B53C}" type="sibTrans" cxnId="{8A8D8C5C-5489-45C6-8E3D-D5BF9E4D5BF1}">
      <dgm:prSet/>
      <dgm:spPr/>
      <dgm:t>
        <a:bodyPr/>
        <a:lstStyle/>
        <a:p>
          <a:endParaRPr lang="en-US"/>
        </a:p>
      </dgm:t>
    </dgm:pt>
    <dgm:pt modelId="{96449E59-7DC7-4DC7-93E5-5362FCE8925F}">
      <dgm:prSet custT="1"/>
      <dgm:spPr/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Focus on patient-centered processes and shared-decision making </a:t>
          </a:r>
        </a:p>
      </dgm:t>
    </dgm:pt>
    <dgm:pt modelId="{A628468B-EDE0-4994-8F4B-D1DAAD9BFBFF}" type="parTrans" cxnId="{1CE50F33-DF2D-4DF1-B1E2-8466306931EE}">
      <dgm:prSet/>
      <dgm:spPr/>
      <dgm:t>
        <a:bodyPr/>
        <a:lstStyle/>
        <a:p>
          <a:endParaRPr lang="en-US"/>
        </a:p>
      </dgm:t>
    </dgm:pt>
    <dgm:pt modelId="{5BE1D7F9-000C-4BC6-B43F-3CE50C0B4FD3}" type="sibTrans" cxnId="{1CE50F33-DF2D-4DF1-B1E2-8466306931EE}">
      <dgm:prSet/>
      <dgm:spPr/>
      <dgm:t>
        <a:bodyPr/>
        <a:lstStyle/>
        <a:p>
          <a:endParaRPr lang="en-US"/>
        </a:p>
      </dgm:t>
    </dgm:pt>
    <dgm:pt modelId="{E0218C2D-B8D2-4AE7-94A8-25E97654AF43}">
      <dgm:prSet custT="1"/>
      <dgm:spPr/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Assessment, planning, facilitation across care continuum</a:t>
          </a:r>
        </a:p>
      </dgm:t>
    </dgm:pt>
    <dgm:pt modelId="{5A17140D-F286-4B52-A979-204A705ED052}" type="parTrans" cxnId="{693B88D8-6192-4D93-82DD-41823EDCA181}">
      <dgm:prSet/>
      <dgm:spPr/>
      <dgm:t>
        <a:bodyPr/>
        <a:lstStyle/>
        <a:p>
          <a:endParaRPr lang="en-US"/>
        </a:p>
      </dgm:t>
    </dgm:pt>
    <dgm:pt modelId="{5C13889E-5171-4E2C-87BB-B93216718248}" type="sibTrans" cxnId="{693B88D8-6192-4D93-82DD-41823EDCA181}">
      <dgm:prSet/>
      <dgm:spPr/>
      <dgm:t>
        <a:bodyPr/>
        <a:lstStyle/>
        <a:p>
          <a:endParaRPr lang="en-US"/>
        </a:p>
      </dgm:t>
    </dgm:pt>
    <dgm:pt modelId="{E2188836-67FA-40EF-A941-E06C338BECD1}">
      <dgm:prSet custT="1"/>
      <dgm:spPr/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of population-based care management strategies</a:t>
          </a:r>
        </a:p>
      </dgm:t>
    </dgm:pt>
    <dgm:pt modelId="{1AB29E7C-E790-4B91-8F36-77F660D1A88B}" type="parTrans" cxnId="{5CB5C954-E927-4F7E-BF1B-ECE7DE004179}">
      <dgm:prSet/>
      <dgm:spPr/>
      <dgm:t>
        <a:bodyPr/>
        <a:lstStyle/>
        <a:p>
          <a:endParaRPr lang="en-US"/>
        </a:p>
      </dgm:t>
    </dgm:pt>
    <dgm:pt modelId="{527B912A-204F-4577-8944-4C0BE1CB2211}" type="sibTrans" cxnId="{5CB5C954-E927-4F7E-BF1B-ECE7DE004179}">
      <dgm:prSet/>
      <dgm:spPr/>
      <dgm:t>
        <a:bodyPr/>
        <a:lstStyle/>
        <a:p>
          <a:endParaRPr lang="en-US"/>
        </a:p>
      </dgm:t>
    </dgm:pt>
    <dgm:pt modelId="{9DEAEB40-104E-44D6-93DE-958793FB24A9}">
      <dgm:prSet custT="1"/>
      <dgm:spPr/>
      <dgm:t>
        <a:bodyPr/>
        <a:lstStyle/>
        <a:p>
          <a:pPr rtl="0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Meaningful communication with patient, family, care team – addressing health literacy </a:t>
          </a:r>
        </a:p>
      </dgm:t>
    </dgm:pt>
    <dgm:pt modelId="{1EA56AAA-529A-4B4C-810B-F72AAC16B01A}" type="parTrans" cxnId="{EF3FCA90-50CB-44F3-A9E5-FCC2EFAC4A70}">
      <dgm:prSet/>
      <dgm:spPr/>
      <dgm:t>
        <a:bodyPr/>
        <a:lstStyle/>
        <a:p>
          <a:endParaRPr lang="en-US"/>
        </a:p>
      </dgm:t>
    </dgm:pt>
    <dgm:pt modelId="{184210FD-85B7-4D5E-98C7-7EEB15588A66}" type="sibTrans" cxnId="{EF3FCA90-50CB-44F3-A9E5-FCC2EFAC4A70}">
      <dgm:prSet/>
      <dgm:spPr/>
      <dgm:t>
        <a:bodyPr/>
        <a:lstStyle/>
        <a:p>
          <a:endParaRPr lang="en-US"/>
        </a:p>
      </dgm:t>
    </dgm:pt>
    <dgm:pt modelId="{F77602B6-7D4D-4D02-A51D-4BF182760221}" type="pres">
      <dgm:prSet presAssocID="{EF7A55C7-E69C-41BF-ADC7-1765E43FC9CF}" presName="vert0" presStyleCnt="0">
        <dgm:presLayoutVars>
          <dgm:dir/>
          <dgm:animOne val="branch"/>
          <dgm:animLvl val="lvl"/>
        </dgm:presLayoutVars>
      </dgm:prSet>
      <dgm:spPr/>
    </dgm:pt>
    <dgm:pt modelId="{1765C91F-1846-4FBF-B2B5-14516E965104}" type="pres">
      <dgm:prSet presAssocID="{A41FFA59-AA0A-4D36-BF44-8B895C9451F4}" presName="thickLine" presStyleLbl="alignNode1" presStyleIdx="0" presStyleCnt="5"/>
      <dgm:spPr/>
    </dgm:pt>
    <dgm:pt modelId="{727A2C03-4F7C-4548-A09D-579277605FAA}" type="pres">
      <dgm:prSet presAssocID="{A41FFA59-AA0A-4D36-BF44-8B895C9451F4}" presName="horz1" presStyleCnt="0"/>
      <dgm:spPr/>
    </dgm:pt>
    <dgm:pt modelId="{3F101D0B-74D7-49B5-B7BB-0338DB4E95F7}" type="pres">
      <dgm:prSet presAssocID="{A41FFA59-AA0A-4D36-BF44-8B895C9451F4}" presName="tx1" presStyleLbl="revTx" presStyleIdx="0" presStyleCnt="5" custScaleY="69149" custLinFactNeighborX="-967" custLinFactNeighborY="6790"/>
      <dgm:spPr/>
    </dgm:pt>
    <dgm:pt modelId="{13D4B58C-AF6E-4C8E-8373-9260662D8257}" type="pres">
      <dgm:prSet presAssocID="{A41FFA59-AA0A-4D36-BF44-8B895C9451F4}" presName="vert1" presStyleCnt="0"/>
      <dgm:spPr/>
    </dgm:pt>
    <dgm:pt modelId="{F1ACB26E-E823-4CA0-9A0E-BDC6C380949D}" type="pres">
      <dgm:prSet presAssocID="{96449E59-7DC7-4DC7-93E5-5362FCE8925F}" presName="thickLine" presStyleLbl="alignNode1" presStyleIdx="1" presStyleCnt="5"/>
      <dgm:spPr/>
    </dgm:pt>
    <dgm:pt modelId="{D2111AEF-CB60-4F6E-83F8-68A05A9BA317}" type="pres">
      <dgm:prSet presAssocID="{96449E59-7DC7-4DC7-93E5-5362FCE8925F}" presName="horz1" presStyleCnt="0"/>
      <dgm:spPr/>
    </dgm:pt>
    <dgm:pt modelId="{0B37FE04-73B3-4BCB-8422-75CFEA0C5BD4}" type="pres">
      <dgm:prSet presAssocID="{96449E59-7DC7-4DC7-93E5-5362FCE8925F}" presName="tx1" presStyleLbl="revTx" presStyleIdx="1" presStyleCnt="5" custScaleY="82984"/>
      <dgm:spPr/>
    </dgm:pt>
    <dgm:pt modelId="{D958B522-EA67-4966-8732-2B5B4F67A1EF}" type="pres">
      <dgm:prSet presAssocID="{96449E59-7DC7-4DC7-93E5-5362FCE8925F}" presName="vert1" presStyleCnt="0"/>
      <dgm:spPr/>
    </dgm:pt>
    <dgm:pt modelId="{7C3B25A2-CBC1-4754-B1AB-DC29D5707BAB}" type="pres">
      <dgm:prSet presAssocID="{E0218C2D-B8D2-4AE7-94A8-25E97654AF43}" presName="thickLine" presStyleLbl="alignNode1" presStyleIdx="2" presStyleCnt="5"/>
      <dgm:spPr/>
    </dgm:pt>
    <dgm:pt modelId="{F8992D7A-D4BD-4751-BA6E-015558F902AE}" type="pres">
      <dgm:prSet presAssocID="{E0218C2D-B8D2-4AE7-94A8-25E97654AF43}" presName="horz1" presStyleCnt="0"/>
      <dgm:spPr/>
    </dgm:pt>
    <dgm:pt modelId="{8203A987-37CD-4494-BC46-AE74A09C8CE3}" type="pres">
      <dgm:prSet presAssocID="{E0218C2D-B8D2-4AE7-94A8-25E97654AF43}" presName="tx1" presStyleLbl="revTx" presStyleIdx="2" presStyleCnt="5" custScaleY="96318"/>
      <dgm:spPr/>
    </dgm:pt>
    <dgm:pt modelId="{A63904DE-D89B-48C5-B63D-45173B4F268A}" type="pres">
      <dgm:prSet presAssocID="{E0218C2D-B8D2-4AE7-94A8-25E97654AF43}" presName="vert1" presStyleCnt="0"/>
      <dgm:spPr/>
    </dgm:pt>
    <dgm:pt modelId="{D9E61588-A85D-47F2-A4B0-952F133701D5}" type="pres">
      <dgm:prSet presAssocID="{E2188836-67FA-40EF-A941-E06C338BECD1}" presName="thickLine" presStyleLbl="alignNode1" presStyleIdx="3" presStyleCnt="5"/>
      <dgm:spPr/>
    </dgm:pt>
    <dgm:pt modelId="{5721A8FC-CDDA-45C4-947D-8CD8B4861A7F}" type="pres">
      <dgm:prSet presAssocID="{E2188836-67FA-40EF-A941-E06C338BECD1}" presName="horz1" presStyleCnt="0"/>
      <dgm:spPr/>
    </dgm:pt>
    <dgm:pt modelId="{F86D769C-8C8E-4232-9B53-743961667C53}" type="pres">
      <dgm:prSet presAssocID="{E2188836-67FA-40EF-A941-E06C338BECD1}" presName="tx1" presStyleLbl="revTx" presStyleIdx="3" presStyleCnt="5" custScaleY="74198"/>
      <dgm:spPr/>
    </dgm:pt>
    <dgm:pt modelId="{293192B3-D8EF-4A0F-B67D-A21BDE2A1F4D}" type="pres">
      <dgm:prSet presAssocID="{E2188836-67FA-40EF-A941-E06C338BECD1}" presName="vert1" presStyleCnt="0"/>
      <dgm:spPr/>
    </dgm:pt>
    <dgm:pt modelId="{727F113F-2DCE-4752-A4DB-FA53F92B579E}" type="pres">
      <dgm:prSet presAssocID="{9DEAEB40-104E-44D6-93DE-958793FB24A9}" presName="thickLine" presStyleLbl="alignNode1" presStyleIdx="4" presStyleCnt="5"/>
      <dgm:spPr/>
    </dgm:pt>
    <dgm:pt modelId="{8BD995EE-571D-4BEF-B4E9-81F004DF272E}" type="pres">
      <dgm:prSet presAssocID="{9DEAEB40-104E-44D6-93DE-958793FB24A9}" presName="horz1" presStyleCnt="0"/>
      <dgm:spPr/>
    </dgm:pt>
    <dgm:pt modelId="{FF872508-BB2E-4DD4-80C0-E75192E03382}" type="pres">
      <dgm:prSet presAssocID="{9DEAEB40-104E-44D6-93DE-958793FB24A9}" presName="tx1" presStyleLbl="revTx" presStyleIdx="4" presStyleCnt="5"/>
      <dgm:spPr/>
    </dgm:pt>
    <dgm:pt modelId="{504914E5-6BD6-4835-BD03-B171EB04B2CC}" type="pres">
      <dgm:prSet presAssocID="{9DEAEB40-104E-44D6-93DE-958793FB24A9}" presName="vert1" presStyleCnt="0"/>
      <dgm:spPr/>
    </dgm:pt>
  </dgm:ptLst>
  <dgm:cxnLst>
    <dgm:cxn modelId="{54F85F2A-0B8A-4C09-8DBE-0492BA19E240}" type="presOf" srcId="{A41FFA59-AA0A-4D36-BF44-8B895C9451F4}" destId="{3F101D0B-74D7-49B5-B7BB-0338DB4E95F7}" srcOrd="0" destOrd="0" presId="urn:microsoft.com/office/officeart/2008/layout/LinedList"/>
    <dgm:cxn modelId="{E2B36CEB-3EE1-4909-B766-7BDE00F2D944}" type="presOf" srcId="{EF7A55C7-E69C-41BF-ADC7-1765E43FC9CF}" destId="{F77602B6-7D4D-4D02-A51D-4BF182760221}" srcOrd="0" destOrd="0" presId="urn:microsoft.com/office/officeart/2008/layout/LinedList"/>
    <dgm:cxn modelId="{8A8D8C5C-5489-45C6-8E3D-D5BF9E4D5BF1}" srcId="{EF7A55C7-E69C-41BF-ADC7-1765E43FC9CF}" destId="{A41FFA59-AA0A-4D36-BF44-8B895C9451F4}" srcOrd="0" destOrd="0" parTransId="{5093E8F9-7820-47E4-ADDB-079602E20709}" sibTransId="{E8F50DC3-51DE-4CB4-88CF-507B0EA9B53C}"/>
    <dgm:cxn modelId="{AC2DD727-CA08-4357-8BB3-B2697CDF2E0D}" type="presOf" srcId="{E0218C2D-B8D2-4AE7-94A8-25E97654AF43}" destId="{8203A987-37CD-4494-BC46-AE74A09C8CE3}" srcOrd="0" destOrd="0" presId="urn:microsoft.com/office/officeart/2008/layout/LinedList"/>
    <dgm:cxn modelId="{E87D4B0A-8D54-4F09-AA6E-61DDA79C55E0}" type="presOf" srcId="{E2188836-67FA-40EF-A941-E06C338BECD1}" destId="{F86D769C-8C8E-4232-9B53-743961667C53}" srcOrd="0" destOrd="0" presId="urn:microsoft.com/office/officeart/2008/layout/LinedList"/>
    <dgm:cxn modelId="{C5EADCBE-18AF-4C48-B64B-5B2E9C5FC1FB}" type="presOf" srcId="{9DEAEB40-104E-44D6-93DE-958793FB24A9}" destId="{FF872508-BB2E-4DD4-80C0-E75192E03382}" srcOrd="0" destOrd="0" presId="urn:microsoft.com/office/officeart/2008/layout/LinedList"/>
    <dgm:cxn modelId="{5CB5C954-E927-4F7E-BF1B-ECE7DE004179}" srcId="{EF7A55C7-E69C-41BF-ADC7-1765E43FC9CF}" destId="{E2188836-67FA-40EF-A941-E06C338BECD1}" srcOrd="3" destOrd="0" parTransId="{1AB29E7C-E790-4B91-8F36-77F660D1A88B}" sibTransId="{527B912A-204F-4577-8944-4C0BE1CB2211}"/>
    <dgm:cxn modelId="{EF3FCA90-50CB-44F3-A9E5-FCC2EFAC4A70}" srcId="{EF7A55C7-E69C-41BF-ADC7-1765E43FC9CF}" destId="{9DEAEB40-104E-44D6-93DE-958793FB24A9}" srcOrd="4" destOrd="0" parTransId="{1EA56AAA-529A-4B4C-810B-F72AAC16B01A}" sibTransId="{184210FD-85B7-4D5E-98C7-7EEB15588A66}"/>
    <dgm:cxn modelId="{52046655-1C22-41B7-8573-74F56A434C5C}" type="presOf" srcId="{96449E59-7DC7-4DC7-93E5-5362FCE8925F}" destId="{0B37FE04-73B3-4BCB-8422-75CFEA0C5BD4}" srcOrd="0" destOrd="0" presId="urn:microsoft.com/office/officeart/2008/layout/LinedList"/>
    <dgm:cxn modelId="{1CE50F33-DF2D-4DF1-B1E2-8466306931EE}" srcId="{EF7A55C7-E69C-41BF-ADC7-1765E43FC9CF}" destId="{96449E59-7DC7-4DC7-93E5-5362FCE8925F}" srcOrd="1" destOrd="0" parTransId="{A628468B-EDE0-4994-8F4B-D1DAAD9BFBFF}" sibTransId="{5BE1D7F9-000C-4BC6-B43F-3CE50C0B4FD3}"/>
    <dgm:cxn modelId="{693B88D8-6192-4D93-82DD-41823EDCA181}" srcId="{EF7A55C7-E69C-41BF-ADC7-1765E43FC9CF}" destId="{E0218C2D-B8D2-4AE7-94A8-25E97654AF43}" srcOrd="2" destOrd="0" parTransId="{5A17140D-F286-4B52-A979-204A705ED052}" sibTransId="{5C13889E-5171-4E2C-87BB-B93216718248}"/>
    <dgm:cxn modelId="{760824A6-8CF4-4540-8F8F-502123BA51A8}" type="presParOf" srcId="{F77602B6-7D4D-4D02-A51D-4BF182760221}" destId="{1765C91F-1846-4FBF-B2B5-14516E965104}" srcOrd="0" destOrd="0" presId="urn:microsoft.com/office/officeart/2008/layout/LinedList"/>
    <dgm:cxn modelId="{C47A7B40-A080-4971-ABBA-9D6D125DBC15}" type="presParOf" srcId="{F77602B6-7D4D-4D02-A51D-4BF182760221}" destId="{727A2C03-4F7C-4548-A09D-579277605FAA}" srcOrd="1" destOrd="0" presId="urn:microsoft.com/office/officeart/2008/layout/LinedList"/>
    <dgm:cxn modelId="{AA576B31-46EF-4393-8FD8-E537BD40A359}" type="presParOf" srcId="{727A2C03-4F7C-4548-A09D-579277605FAA}" destId="{3F101D0B-74D7-49B5-B7BB-0338DB4E95F7}" srcOrd="0" destOrd="0" presId="urn:microsoft.com/office/officeart/2008/layout/LinedList"/>
    <dgm:cxn modelId="{691436C1-8044-401C-8BFA-B80625B76347}" type="presParOf" srcId="{727A2C03-4F7C-4548-A09D-579277605FAA}" destId="{13D4B58C-AF6E-4C8E-8373-9260662D8257}" srcOrd="1" destOrd="0" presId="urn:microsoft.com/office/officeart/2008/layout/LinedList"/>
    <dgm:cxn modelId="{FC6D3016-CA96-43F6-B8B7-A2EFF53E98E9}" type="presParOf" srcId="{F77602B6-7D4D-4D02-A51D-4BF182760221}" destId="{F1ACB26E-E823-4CA0-9A0E-BDC6C380949D}" srcOrd="2" destOrd="0" presId="urn:microsoft.com/office/officeart/2008/layout/LinedList"/>
    <dgm:cxn modelId="{0D445189-8EB6-4D1D-9347-8A36A3D9F7B8}" type="presParOf" srcId="{F77602B6-7D4D-4D02-A51D-4BF182760221}" destId="{D2111AEF-CB60-4F6E-83F8-68A05A9BA317}" srcOrd="3" destOrd="0" presId="urn:microsoft.com/office/officeart/2008/layout/LinedList"/>
    <dgm:cxn modelId="{4E45C76C-8A52-41FA-8615-6AAE520EF49A}" type="presParOf" srcId="{D2111AEF-CB60-4F6E-83F8-68A05A9BA317}" destId="{0B37FE04-73B3-4BCB-8422-75CFEA0C5BD4}" srcOrd="0" destOrd="0" presId="urn:microsoft.com/office/officeart/2008/layout/LinedList"/>
    <dgm:cxn modelId="{38E13951-E552-4B8B-9FBB-1EDAAC31244C}" type="presParOf" srcId="{D2111AEF-CB60-4F6E-83F8-68A05A9BA317}" destId="{D958B522-EA67-4966-8732-2B5B4F67A1EF}" srcOrd="1" destOrd="0" presId="urn:microsoft.com/office/officeart/2008/layout/LinedList"/>
    <dgm:cxn modelId="{CEA8A089-6F7A-418C-ADCE-D790ADB8A115}" type="presParOf" srcId="{F77602B6-7D4D-4D02-A51D-4BF182760221}" destId="{7C3B25A2-CBC1-4754-B1AB-DC29D5707BAB}" srcOrd="4" destOrd="0" presId="urn:microsoft.com/office/officeart/2008/layout/LinedList"/>
    <dgm:cxn modelId="{121992C6-141A-4F9A-905A-4FC120DF075D}" type="presParOf" srcId="{F77602B6-7D4D-4D02-A51D-4BF182760221}" destId="{F8992D7A-D4BD-4751-BA6E-015558F902AE}" srcOrd="5" destOrd="0" presId="urn:microsoft.com/office/officeart/2008/layout/LinedList"/>
    <dgm:cxn modelId="{16641CD3-F6BB-46B2-99C1-BB357B16919A}" type="presParOf" srcId="{F8992D7A-D4BD-4751-BA6E-015558F902AE}" destId="{8203A987-37CD-4494-BC46-AE74A09C8CE3}" srcOrd="0" destOrd="0" presId="urn:microsoft.com/office/officeart/2008/layout/LinedList"/>
    <dgm:cxn modelId="{5CB5ED31-648C-48BC-B295-9FC8B41B47AE}" type="presParOf" srcId="{F8992D7A-D4BD-4751-BA6E-015558F902AE}" destId="{A63904DE-D89B-48C5-B63D-45173B4F268A}" srcOrd="1" destOrd="0" presId="urn:microsoft.com/office/officeart/2008/layout/LinedList"/>
    <dgm:cxn modelId="{A731ED33-2D75-44C5-A53C-DC58D2B23609}" type="presParOf" srcId="{F77602B6-7D4D-4D02-A51D-4BF182760221}" destId="{D9E61588-A85D-47F2-A4B0-952F133701D5}" srcOrd="6" destOrd="0" presId="urn:microsoft.com/office/officeart/2008/layout/LinedList"/>
    <dgm:cxn modelId="{5B6BB443-CE03-4FF8-BA8B-3D2392E3D467}" type="presParOf" srcId="{F77602B6-7D4D-4D02-A51D-4BF182760221}" destId="{5721A8FC-CDDA-45C4-947D-8CD8B4861A7F}" srcOrd="7" destOrd="0" presId="urn:microsoft.com/office/officeart/2008/layout/LinedList"/>
    <dgm:cxn modelId="{418074BA-D840-4FC5-B442-246EE9366484}" type="presParOf" srcId="{5721A8FC-CDDA-45C4-947D-8CD8B4861A7F}" destId="{F86D769C-8C8E-4232-9B53-743961667C53}" srcOrd="0" destOrd="0" presId="urn:microsoft.com/office/officeart/2008/layout/LinedList"/>
    <dgm:cxn modelId="{24C09F20-B608-454A-8274-0C94D6065458}" type="presParOf" srcId="{5721A8FC-CDDA-45C4-947D-8CD8B4861A7F}" destId="{293192B3-D8EF-4A0F-B67D-A21BDE2A1F4D}" srcOrd="1" destOrd="0" presId="urn:microsoft.com/office/officeart/2008/layout/LinedList"/>
    <dgm:cxn modelId="{3604708D-2B5B-4DBA-9C0C-8AB2E5C74E94}" type="presParOf" srcId="{F77602B6-7D4D-4D02-A51D-4BF182760221}" destId="{727F113F-2DCE-4752-A4DB-FA53F92B579E}" srcOrd="8" destOrd="0" presId="urn:microsoft.com/office/officeart/2008/layout/LinedList"/>
    <dgm:cxn modelId="{5633B6C9-608D-4D4E-BABB-FD2E3EA1A648}" type="presParOf" srcId="{F77602B6-7D4D-4D02-A51D-4BF182760221}" destId="{8BD995EE-571D-4BEF-B4E9-81F004DF272E}" srcOrd="9" destOrd="0" presId="urn:microsoft.com/office/officeart/2008/layout/LinedList"/>
    <dgm:cxn modelId="{3FEF9E95-63D6-4AEC-891A-1BDF6E37CDE9}" type="presParOf" srcId="{8BD995EE-571D-4BEF-B4E9-81F004DF272E}" destId="{FF872508-BB2E-4DD4-80C0-E75192E03382}" srcOrd="0" destOrd="0" presId="urn:microsoft.com/office/officeart/2008/layout/LinedList"/>
    <dgm:cxn modelId="{BA4BBDC0-0275-4C2C-AEA8-A7E13BE79725}" type="presParOf" srcId="{8BD995EE-571D-4BEF-B4E9-81F004DF272E}" destId="{504914E5-6BD6-4835-BD03-B171EB04B2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161931-2ADB-4DCF-B298-97110C77F13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C43D1EE-C344-4280-9420-4B5D06F31D24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Primary Care Team</a:t>
          </a:r>
        </a:p>
      </dgm:t>
    </dgm:pt>
    <dgm:pt modelId="{B6BE9C57-B162-44B3-8E6D-C03170962A4E}" type="parTrans" cxnId="{6025C54F-0636-4A21-9F0B-CACB9041D8CA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525C4BC6-F172-43E9-B495-06CBD22C1AF3}" type="sibTrans" cxnId="{6025C54F-0636-4A21-9F0B-CACB9041D8CA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E06BF919-7454-4CDC-B7FF-25B02D2BD348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Community Pulmonologist</a:t>
          </a:r>
        </a:p>
      </dgm:t>
    </dgm:pt>
    <dgm:pt modelId="{18A7FDE5-3713-4D7E-8029-ECA45D721D11}" type="parTrans" cxnId="{BAFB966A-B854-47EC-B9B6-451CF7B13AC8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E138FF14-45AD-4761-A4A3-1D328B882B10}" type="sibTrans" cxnId="{BAFB966A-B854-47EC-B9B6-451CF7B13AC8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422E8A4C-456C-4AF6-A60B-075BF344EA9A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PAH Care Center</a:t>
          </a:r>
        </a:p>
      </dgm:t>
    </dgm:pt>
    <dgm:pt modelId="{E3A58F0A-2FC4-407E-9A22-DFE119F6B8DF}" type="parTrans" cxnId="{597FD16A-EE2D-43BD-AB48-DE11614236B2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20CA95D5-63D0-425A-9C91-6212DFE4FC66}" type="sibTrans" cxnId="{597FD16A-EE2D-43BD-AB48-DE11614236B2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DE678608-DBD4-4FF4-A006-3B500D9B5CD5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Hospital Care Team</a:t>
          </a:r>
        </a:p>
      </dgm:t>
    </dgm:pt>
    <dgm:pt modelId="{A8D63DF7-F3D3-43A1-991F-D8EACF85E71E}" type="parTrans" cxnId="{C288155B-7370-418D-ACAD-E0F17E83044F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048BAB7B-7DDB-4DC9-9D8F-9234196C1151}" type="sibTrans" cxnId="{C288155B-7370-418D-ACAD-E0F17E83044F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0CD204B2-EBFA-42D3-B11F-59F338A1B0BC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Case Managers, Nurses, Allied Health Professionals</a:t>
          </a:r>
        </a:p>
      </dgm:t>
    </dgm:pt>
    <dgm:pt modelId="{349442DD-AECC-45E2-8DB8-E3553E9D85EB}" type="parTrans" cxnId="{D81D1133-E31C-40C0-85DB-83208AE264A8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66689E13-BA86-4E63-BFF0-337EE3DF0A03}" type="sibTrans" cxnId="{D81D1133-E31C-40C0-85DB-83208AE264A8}">
      <dgm:prSet/>
      <dgm:spPr/>
      <dgm:t>
        <a:bodyPr/>
        <a:lstStyle/>
        <a:p>
          <a:endParaRPr lang="en-US" b="1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19F7A8E3-EA90-4F3C-B784-435AAF8519D0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Pharmacists</a:t>
          </a:r>
        </a:p>
      </dgm:t>
    </dgm:pt>
    <dgm:pt modelId="{43D6D76C-E179-495D-A13F-8B2F133DA5DD}" type="parTrans" cxnId="{429B46B4-A26A-4956-A0AD-64E2E7B820C2}">
      <dgm:prSet/>
      <dgm:spPr/>
      <dgm:t>
        <a:bodyPr/>
        <a:lstStyle/>
        <a:p>
          <a:endParaRPr lang="en-US" b="1"/>
        </a:p>
      </dgm:t>
    </dgm:pt>
    <dgm:pt modelId="{6CA7CE13-3E42-4A26-B662-3B628CB25BFC}" type="sibTrans" cxnId="{429B46B4-A26A-4956-A0AD-64E2E7B820C2}">
      <dgm:prSet/>
      <dgm:spPr/>
      <dgm:t>
        <a:bodyPr/>
        <a:lstStyle/>
        <a:p>
          <a:endParaRPr lang="en-US" b="1"/>
        </a:p>
      </dgm:t>
    </dgm:pt>
    <dgm:pt modelId="{6A8DC70B-7A3C-4024-ABA6-0759B847F4C4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Post-Acute Care Team</a:t>
          </a:r>
        </a:p>
      </dgm:t>
    </dgm:pt>
    <dgm:pt modelId="{BFDB440E-B85C-43E1-B060-916AD62FE347}" type="parTrans" cxnId="{B126F6D0-30A3-437D-B862-9999E46BBCD0}">
      <dgm:prSet/>
      <dgm:spPr/>
      <dgm:t>
        <a:bodyPr/>
        <a:lstStyle/>
        <a:p>
          <a:endParaRPr lang="en-US" b="1"/>
        </a:p>
      </dgm:t>
    </dgm:pt>
    <dgm:pt modelId="{9A9567E0-9C7F-441D-80DE-0C3CAC013461}" type="sibTrans" cxnId="{B126F6D0-30A3-437D-B862-9999E46BBCD0}">
      <dgm:prSet/>
      <dgm:spPr/>
      <dgm:t>
        <a:bodyPr/>
        <a:lstStyle/>
        <a:p>
          <a:endParaRPr lang="en-US" b="1"/>
        </a:p>
      </dgm:t>
    </dgm:pt>
    <dgm:pt modelId="{9D975629-AD4B-4098-A3D3-9DFC885F51A6}">
      <dgm:prSet phldrT="[Text]"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PAH Patient and Family/Caregiver</a:t>
          </a:r>
        </a:p>
      </dgm:t>
    </dgm:pt>
    <dgm:pt modelId="{39F8778A-2425-49F3-8586-7361DD376B92}" type="parTrans" cxnId="{AA949406-77EC-45EE-AADE-B356DEECB1A3}">
      <dgm:prSet/>
      <dgm:spPr/>
      <dgm:t>
        <a:bodyPr/>
        <a:lstStyle/>
        <a:p>
          <a:endParaRPr lang="en-US" b="1"/>
        </a:p>
      </dgm:t>
    </dgm:pt>
    <dgm:pt modelId="{1411CF1A-EBF1-459B-A52B-A6FCB3C96CBB}" type="sibTrans" cxnId="{AA949406-77EC-45EE-AADE-B356DEECB1A3}">
      <dgm:prSet/>
      <dgm:spPr/>
      <dgm:t>
        <a:bodyPr/>
        <a:lstStyle/>
        <a:p>
          <a:endParaRPr lang="en-US" b="1"/>
        </a:p>
      </dgm:t>
    </dgm:pt>
    <dgm:pt modelId="{44DAA472-7103-4E4D-9B19-7EA8EA93C20A}" type="pres">
      <dgm:prSet presAssocID="{22161931-2ADB-4DCF-B298-97110C77F13D}" presName="diagram" presStyleCnt="0">
        <dgm:presLayoutVars>
          <dgm:dir/>
          <dgm:resizeHandles val="exact"/>
        </dgm:presLayoutVars>
      </dgm:prSet>
      <dgm:spPr/>
    </dgm:pt>
    <dgm:pt modelId="{C16FCEED-103C-4686-91C3-3DB0BFFA1A6E}" type="pres">
      <dgm:prSet presAssocID="{1C43D1EE-C344-4280-9420-4B5D06F31D24}" presName="node" presStyleLbl="node1" presStyleIdx="0" presStyleCnt="8">
        <dgm:presLayoutVars>
          <dgm:bulletEnabled val="1"/>
        </dgm:presLayoutVars>
      </dgm:prSet>
      <dgm:spPr/>
    </dgm:pt>
    <dgm:pt modelId="{332E3A1D-8DF9-4AB7-8186-7BC31119CC28}" type="pres">
      <dgm:prSet presAssocID="{525C4BC6-F172-43E9-B495-06CBD22C1AF3}" presName="sibTrans" presStyleCnt="0"/>
      <dgm:spPr/>
    </dgm:pt>
    <dgm:pt modelId="{139127BE-A82F-464E-9230-A3805137139A}" type="pres">
      <dgm:prSet presAssocID="{E06BF919-7454-4CDC-B7FF-25B02D2BD348}" presName="node" presStyleLbl="node1" presStyleIdx="1" presStyleCnt="8">
        <dgm:presLayoutVars>
          <dgm:bulletEnabled val="1"/>
        </dgm:presLayoutVars>
      </dgm:prSet>
      <dgm:spPr/>
    </dgm:pt>
    <dgm:pt modelId="{DAD3D415-79E2-484A-B444-4F728716143B}" type="pres">
      <dgm:prSet presAssocID="{E138FF14-45AD-4761-A4A3-1D328B882B10}" presName="sibTrans" presStyleCnt="0"/>
      <dgm:spPr/>
    </dgm:pt>
    <dgm:pt modelId="{40F94BBF-BAF5-42A8-9CB9-F156D7BE0A23}" type="pres">
      <dgm:prSet presAssocID="{422E8A4C-456C-4AF6-A60B-075BF344EA9A}" presName="node" presStyleLbl="node1" presStyleIdx="2" presStyleCnt="8">
        <dgm:presLayoutVars>
          <dgm:bulletEnabled val="1"/>
        </dgm:presLayoutVars>
      </dgm:prSet>
      <dgm:spPr/>
    </dgm:pt>
    <dgm:pt modelId="{F385CD27-62A2-49B3-94F0-D69600ED5CBB}" type="pres">
      <dgm:prSet presAssocID="{20CA95D5-63D0-425A-9C91-6212DFE4FC66}" presName="sibTrans" presStyleCnt="0"/>
      <dgm:spPr/>
    </dgm:pt>
    <dgm:pt modelId="{464358C7-B0E9-4181-848A-3D9844A1271A}" type="pres">
      <dgm:prSet presAssocID="{DE678608-DBD4-4FF4-A006-3B500D9B5CD5}" presName="node" presStyleLbl="node1" presStyleIdx="3" presStyleCnt="8">
        <dgm:presLayoutVars>
          <dgm:bulletEnabled val="1"/>
        </dgm:presLayoutVars>
      </dgm:prSet>
      <dgm:spPr/>
    </dgm:pt>
    <dgm:pt modelId="{EFEE76BC-C38E-4B7B-B3FC-8D42793E47DA}" type="pres">
      <dgm:prSet presAssocID="{048BAB7B-7DDB-4DC9-9D8F-9234196C1151}" presName="sibTrans" presStyleCnt="0"/>
      <dgm:spPr/>
    </dgm:pt>
    <dgm:pt modelId="{36E69652-60CB-4648-A7DA-BA835BD59A32}" type="pres">
      <dgm:prSet presAssocID="{0CD204B2-EBFA-42D3-B11F-59F338A1B0BC}" presName="node" presStyleLbl="node1" presStyleIdx="4" presStyleCnt="8">
        <dgm:presLayoutVars>
          <dgm:bulletEnabled val="1"/>
        </dgm:presLayoutVars>
      </dgm:prSet>
      <dgm:spPr/>
    </dgm:pt>
    <dgm:pt modelId="{FD43EFA6-79A4-470F-9881-825FF0037267}" type="pres">
      <dgm:prSet presAssocID="{66689E13-BA86-4E63-BFF0-337EE3DF0A03}" presName="sibTrans" presStyleCnt="0"/>
      <dgm:spPr/>
    </dgm:pt>
    <dgm:pt modelId="{F2DCD889-A1CB-4623-A5BF-2B645AF97C67}" type="pres">
      <dgm:prSet presAssocID="{19F7A8E3-EA90-4F3C-B784-435AAF8519D0}" presName="node" presStyleLbl="node1" presStyleIdx="5" presStyleCnt="8">
        <dgm:presLayoutVars>
          <dgm:bulletEnabled val="1"/>
        </dgm:presLayoutVars>
      </dgm:prSet>
      <dgm:spPr/>
    </dgm:pt>
    <dgm:pt modelId="{37718CA3-0834-4E40-8F6B-48F01EB78499}" type="pres">
      <dgm:prSet presAssocID="{6CA7CE13-3E42-4A26-B662-3B628CB25BFC}" presName="sibTrans" presStyleCnt="0"/>
      <dgm:spPr/>
    </dgm:pt>
    <dgm:pt modelId="{554320D7-C72D-4DF3-A0FA-C3F0C18E3018}" type="pres">
      <dgm:prSet presAssocID="{6A8DC70B-7A3C-4024-ABA6-0759B847F4C4}" presName="node" presStyleLbl="node1" presStyleIdx="6" presStyleCnt="8">
        <dgm:presLayoutVars>
          <dgm:bulletEnabled val="1"/>
        </dgm:presLayoutVars>
      </dgm:prSet>
      <dgm:spPr/>
    </dgm:pt>
    <dgm:pt modelId="{E9BAAB91-4FFD-45C4-89B7-B9D5BD9A69AB}" type="pres">
      <dgm:prSet presAssocID="{9A9567E0-9C7F-441D-80DE-0C3CAC013461}" presName="sibTrans" presStyleCnt="0"/>
      <dgm:spPr/>
    </dgm:pt>
    <dgm:pt modelId="{D4438631-A3C0-4A2A-9651-7219B9623CD6}" type="pres">
      <dgm:prSet presAssocID="{9D975629-AD4B-4098-A3D3-9DFC885F51A6}" presName="node" presStyleLbl="node1" presStyleIdx="7" presStyleCnt="8">
        <dgm:presLayoutVars>
          <dgm:bulletEnabled val="1"/>
        </dgm:presLayoutVars>
      </dgm:prSet>
      <dgm:spPr/>
    </dgm:pt>
  </dgm:ptLst>
  <dgm:cxnLst>
    <dgm:cxn modelId="{597FD16A-EE2D-43BD-AB48-DE11614236B2}" srcId="{22161931-2ADB-4DCF-B298-97110C77F13D}" destId="{422E8A4C-456C-4AF6-A60B-075BF344EA9A}" srcOrd="2" destOrd="0" parTransId="{E3A58F0A-2FC4-407E-9A22-DFE119F6B8DF}" sibTransId="{20CA95D5-63D0-425A-9C91-6212DFE4FC66}"/>
    <dgm:cxn modelId="{B126F6D0-30A3-437D-B862-9999E46BBCD0}" srcId="{22161931-2ADB-4DCF-B298-97110C77F13D}" destId="{6A8DC70B-7A3C-4024-ABA6-0759B847F4C4}" srcOrd="6" destOrd="0" parTransId="{BFDB440E-B85C-43E1-B060-916AD62FE347}" sibTransId="{9A9567E0-9C7F-441D-80DE-0C3CAC013461}"/>
    <dgm:cxn modelId="{821F2F6C-8441-4062-A31E-1EB45B0FFF6A}" type="presOf" srcId="{0CD204B2-EBFA-42D3-B11F-59F338A1B0BC}" destId="{36E69652-60CB-4648-A7DA-BA835BD59A32}" srcOrd="0" destOrd="0" presId="urn:microsoft.com/office/officeart/2005/8/layout/default"/>
    <dgm:cxn modelId="{764FD190-87C4-4B65-9755-F2E9659A3E9C}" type="presOf" srcId="{19F7A8E3-EA90-4F3C-B784-435AAF8519D0}" destId="{F2DCD889-A1CB-4623-A5BF-2B645AF97C67}" srcOrd="0" destOrd="0" presId="urn:microsoft.com/office/officeart/2005/8/layout/default"/>
    <dgm:cxn modelId="{B9BAA7FF-F1B3-4DF6-8E65-347365D0D6BF}" type="presOf" srcId="{E06BF919-7454-4CDC-B7FF-25B02D2BD348}" destId="{139127BE-A82F-464E-9230-A3805137139A}" srcOrd="0" destOrd="0" presId="urn:microsoft.com/office/officeart/2005/8/layout/default"/>
    <dgm:cxn modelId="{429B46B4-A26A-4956-A0AD-64E2E7B820C2}" srcId="{22161931-2ADB-4DCF-B298-97110C77F13D}" destId="{19F7A8E3-EA90-4F3C-B784-435AAF8519D0}" srcOrd="5" destOrd="0" parTransId="{43D6D76C-E179-495D-A13F-8B2F133DA5DD}" sibTransId="{6CA7CE13-3E42-4A26-B662-3B628CB25BFC}"/>
    <dgm:cxn modelId="{7AB0105F-0D7A-43F1-B3F2-546481A0C4AD}" type="presOf" srcId="{6A8DC70B-7A3C-4024-ABA6-0759B847F4C4}" destId="{554320D7-C72D-4DF3-A0FA-C3F0C18E3018}" srcOrd="0" destOrd="0" presId="urn:microsoft.com/office/officeart/2005/8/layout/default"/>
    <dgm:cxn modelId="{BBD7B4BA-F159-4096-928E-E571074F4F0A}" type="presOf" srcId="{DE678608-DBD4-4FF4-A006-3B500D9B5CD5}" destId="{464358C7-B0E9-4181-848A-3D9844A1271A}" srcOrd="0" destOrd="0" presId="urn:microsoft.com/office/officeart/2005/8/layout/default"/>
    <dgm:cxn modelId="{94AF8F84-06FB-4593-AD50-A8BC71CC834D}" type="presOf" srcId="{9D975629-AD4B-4098-A3D3-9DFC885F51A6}" destId="{D4438631-A3C0-4A2A-9651-7219B9623CD6}" srcOrd="0" destOrd="0" presId="urn:microsoft.com/office/officeart/2005/8/layout/default"/>
    <dgm:cxn modelId="{BAFB966A-B854-47EC-B9B6-451CF7B13AC8}" srcId="{22161931-2ADB-4DCF-B298-97110C77F13D}" destId="{E06BF919-7454-4CDC-B7FF-25B02D2BD348}" srcOrd="1" destOrd="0" parTransId="{18A7FDE5-3713-4D7E-8029-ECA45D721D11}" sibTransId="{E138FF14-45AD-4761-A4A3-1D328B882B10}"/>
    <dgm:cxn modelId="{3128AECC-1576-4C1D-A0CF-59DE05C998F1}" type="presOf" srcId="{1C43D1EE-C344-4280-9420-4B5D06F31D24}" destId="{C16FCEED-103C-4686-91C3-3DB0BFFA1A6E}" srcOrd="0" destOrd="0" presId="urn:microsoft.com/office/officeart/2005/8/layout/default"/>
    <dgm:cxn modelId="{6025C54F-0636-4A21-9F0B-CACB9041D8CA}" srcId="{22161931-2ADB-4DCF-B298-97110C77F13D}" destId="{1C43D1EE-C344-4280-9420-4B5D06F31D24}" srcOrd="0" destOrd="0" parTransId="{B6BE9C57-B162-44B3-8E6D-C03170962A4E}" sibTransId="{525C4BC6-F172-43E9-B495-06CBD22C1AF3}"/>
    <dgm:cxn modelId="{AA949406-77EC-45EE-AADE-B356DEECB1A3}" srcId="{22161931-2ADB-4DCF-B298-97110C77F13D}" destId="{9D975629-AD4B-4098-A3D3-9DFC885F51A6}" srcOrd="7" destOrd="0" parTransId="{39F8778A-2425-49F3-8586-7361DD376B92}" sibTransId="{1411CF1A-EBF1-459B-A52B-A6FCB3C96CBB}"/>
    <dgm:cxn modelId="{ED75C6A9-C85E-407E-8835-67C9847A9515}" type="presOf" srcId="{22161931-2ADB-4DCF-B298-97110C77F13D}" destId="{44DAA472-7103-4E4D-9B19-7EA8EA93C20A}" srcOrd="0" destOrd="0" presId="urn:microsoft.com/office/officeart/2005/8/layout/default"/>
    <dgm:cxn modelId="{C288155B-7370-418D-ACAD-E0F17E83044F}" srcId="{22161931-2ADB-4DCF-B298-97110C77F13D}" destId="{DE678608-DBD4-4FF4-A006-3B500D9B5CD5}" srcOrd="3" destOrd="0" parTransId="{A8D63DF7-F3D3-43A1-991F-D8EACF85E71E}" sibTransId="{048BAB7B-7DDB-4DC9-9D8F-9234196C1151}"/>
    <dgm:cxn modelId="{E5EB8D5A-8D39-4734-AFF8-242964466254}" type="presOf" srcId="{422E8A4C-456C-4AF6-A60B-075BF344EA9A}" destId="{40F94BBF-BAF5-42A8-9CB9-F156D7BE0A23}" srcOrd="0" destOrd="0" presId="urn:microsoft.com/office/officeart/2005/8/layout/default"/>
    <dgm:cxn modelId="{D81D1133-E31C-40C0-85DB-83208AE264A8}" srcId="{22161931-2ADB-4DCF-B298-97110C77F13D}" destId="{0CD204B2-EBFA-42D3-B11F-59F338A1B0BC}" srcOrd="4" destOrd="0" parTransId="{349442DD-AECC-45E2-8DB8-E3553E9D85EB}" sibTransId="{66689E13-BA86-4E63-BFF0-337EE3DF0A03}"/>
    <dgm:cxn modelId="{E824F073-ED67-48E5-81F3-16A740729E16}" type="presParOf" srcId="{44DAA472-7103-4E4D-9B19-7EA8EA93C20A}" destId="{C16FCEED-103C-4686-91C3-3DB0BFFA1A6E}" srcOrd="0" destOrd="0" presId="urn:microsoft.com/office/officeart/2005/8/layout/default"/>
    <dgm:cxn modelId="{5AE90755-B374-4C12-A0FA-9C767A0AFDD5}" type="presParOf" srcId="{44DAA472-7103-4E4D-9B19-7EA8EA93C20A}" destId="{332E3A1D-8DF9-4AB7-8186-7BC31119CC28}" srcOrd="1" destOrd="0" presId="urn:microsoft.com/office/officeart/2005/8/layout/default"/>
    <dgm:cxn modelId="{8C612854-29A0-4330-AEF2-2BDA83F394FC}" type="presParOf" srcId="{44DAA472-7103-4E4D-9B19-7EA8EA93C20A}" destId="{139127BE-A82F-464E-9230-A3805137139A}" srcOrd="2" destOrd="0" presId="urn:microsoft.com/office/officeart/2005/8/layout/default"/>
    <dgm:cxn modelId="{6DE4A2BF-07EF-40E2-8998-2182861F31C6}" type="presParOf" srcId="{44DAA472-7103-4E4D-9B19-7EA8EA93C20A}" destId="{DAD3D415-79E2-484A-B444-4F728716143B}" srcOrd="3" destOrd="0" presId="urn:microsoft.com/office/officeart/2005/8/layout/default"/>
    <dgm:cxn modelId="{B24432A7-C567-4E2D-BBFF-DBCCE7A02436}" type="presParOf" srcId="{44DAA472-7103-4E4D-9B19-7EA8EA93C20A}" destId="{40F94BBF-BAF5-42A8-9CB9-F156D7BE0A23}" srcOrd="4" destOrd="0" presId="urn:microsoft.com/office/officeart/2005/8/layout/default"/>
    <dgm:cxn modelId="{7745EA51-AA0F-4AE5-AFF1-7E400BD4AA8F}" type="presParOf" srcId="{44DAA472-7103-4E4D-9B19-7EA8EA93C20A}" destId="{F385CD27-62A2-49B3-94F0-D69600ED5CBB}" srcOrd="5" destOrd="0" presId="urn:microsoft.com/office/officeart/2005/8/layout/default"/>
    <dgm:cxn modelId="{C6B0C27C-918C-465D-A580-3A21D703AD55}" type="presParOf" srcId="{44DAA472-7103-4E4D-9B19-7EA8EA93C20A}" destId="{464358C7-B0E9-4181-848A-3D9844A1271A}" srcOrd="6" destOrd="0" presId="urn:microsoft.com/office/officeart/2005/8/layout/default"/>
    <dgm:cxn modelId="{89079E04-04F0-42DE-B29D-78196FE2EC5C}" type="presParOf" srcId="{44DAA472-7103-4E4D-9B19-7EA8EA93C20A}" destId="{EFEE76BC-C38E-4B7B-B3FC-8D42793E47DA}" srcOrd="7" destOrd="0" presId="urn:microsoft.com/office/officeart/2005/8/layout/default"/>
    <dgm:cxn modelId="{792DEE36-4D58-41C6-8226-EB8AA94A1D5D}" type="presParOf" srcId="{44DAA472-7103-4E4D-9B19-7EA8EA93C20A}" destId="{36E69652-60CB-4648-A7DA-BA835BD59A32}" srcOrd="8" destOrd="0" presId="urn:microsoft.com/office/officeart/2005/8/layout/default"/>
    <dgm:cxn modelId="{6AE57C38-C182-4AB8-809A-D3DFE37D325A}" type="presParOf" srcId="{44DAA472-7103-4E4D-9B19-7EA8EA93C20A}" destId="{FD43EFA6-79A4-470F-9881-825FF0037267}" srcOrd="9" destOrd="0" presId="urn:microsoft.com/office/officeart/2005/8/layout/default"/>
    <dgm:cxn modelId="{7F6C5295-1C7E-4426-8488-CDBA1D2F4830}" type="presParOf" srcId="{44DAA472-7103-4E4D-9B19-7EA8EA93C20A}" destId="{F2DCD889-A1CB-4623-A5BF-2B645AF97C67}" srcOrd="10" destOrd="0" presId="urn:microsoft.com/office/officeart/2005/8/layout/default"/>
    <dgm:cxn modelId="{152BBD16-0117-415D-9732-D2B98061E066}" type="presParOf" srcId="{44DAA472-7103-4E4D-9B19-7EA8EA93C20A}" destId="{37718CA3-0834-4E40-8F6B-48F01EB78499}" srcOrd="11" destOrd="0" presId="urn:microsoft.com/office/officeart/2005/8/layout/default"/>
    <dgm:cxn modelId="{05B897A2-CE39-401E-B8A0-AE2A65984D91}" type="presParOf" srcId="{44DAA472-7103-4E4D-9B19-7EA8EA93C20A}" destId="{554320D7-C72D-4DF3-A0FA-C3F0C18E3018}" srcOrd="12" destOrd="0" presId="urn:microsoft.com/office/officeart/2005/8/layout/default"/>
    <dgm:cxn modelId="{7A996707-9DFA-4D8A-8DEC-482ADCF1DBF6}" type="presParOf" srcId="{44DAA472-7103-4E4D-9B19-7EA8EA93C20A}" destId="{E9BAAB91-4FFD-45C4-89B7-B9D5BD9A69AB}" srcOrd="13" destOrd="0" presId="urn:microsoft.com/office/officeart/2005/8/layout/default"/>
    <dgm:cxn modelId="{471EC6D7-AA4C-4F11-8537-068ED0C0213D}" type="presParOf" srcId="{44DAA472-7103-4E4D-9B19-7EA8EA93C20A}" destId="{D4438631-A3C0-4A2A-9651-7219B9623CD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37CB99-2AB1-42B4-AB6A-641244C29D00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FF99674-72D4-4501-A1F5-7543CAB5E9E6}">
      <dgm:prSet phldrT="[Text]"/>
      <dgm:spPr/>
      <dgm:t>
        <a:bodyPr/>
        <a:lstStyle/>
        <a:p>
          <a:r>
            <a:rPr lang="en-US" b="1" dirty="0">
              <a:solidFill>
                <a:schemeClr val="bg2">
                  <a:lumMod val="50000"/>
                </a:schemeClr>
              </a:solidFill>
              <a:latin typeface="Calibri" pitchFamily="34" charset="0"/>
            </a:rPr>
            <a:t>PAH Patient, Family, Caregivers</a:t>
          </a:r>
        </a:p>
      </dgm:t>
    </dgm:pt>
    <dgm:pt modelId="{936C6CC2-53C5-490C-ACBE-517213F68649}" type="parTrans" cxnId="{86D764B3-5CF5-49BD-86C9-D4B35248059C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78FD7851-6C0E-4CB5-B98F-F749A5610557}" type="sibTrans" cxnId="{86D764B3-5CF5-49BD-86C9-D4B35248059C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  <a:latin typeface="Calibri" pitchFamily="34" charset="0"/>
          </a:endParaRPr>
        </a:p>
      </dgm:t>
    </dgm:pt>
    <dgm:pt modelId="{170A1D8A-2850-43FE-AE1D-74861A19F1DB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b="1" dirty="0">
              <a:solidFill>
                <a:schemeClr val="bg2">
                  <a:lumMod val="50000"/>
                </a:schemeClr>
              </a:solidFill>
              <a:latin typeface="Calibri" pitchFamily="34" charset="0"/>
            </a:rPr>
            <a:t>Use a multidisciplinary approach to ensure that the care team, patient, and family/caregiver are speaking the same language/information</a:t>
          </a:r>
        </a:p>
      </dgm:t>
    </dgm:pt>
    <dgm:pt modelId="{5546AFEB-B318-46E6-A9AB-C29C8BB65CF5}" type="parTrans" cxnId="{0541B007-3E4D-4746-9C1E-EAB9F07836A3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E827797B-D026-4CAE-8C45-BF1C1E9E2221}" type="sibTrans" cxnId="{0541B007-3E4D-4746-9C1E-EAB9F07836A3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FE0C738D-3FEA-4093-AFCB-0593C0F495C5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Health literacy cannot be stressed enough!</a:t>
          </a:r>
        </a:p>
      </dgm:t>
    </dgm:pt>
    <dgm:pt modelId="{11D5F175-1478-43A2-B2AE-33CA7360920D}" type="parTrans" cxnId="{28B75721-6945-4B0B-A8F8-C7B1649D04E2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FC48A138-E8AA-423B-950F-532B0D4B7B42}" type="sibTrans" cxnId="{28B75721-6945-4B0B-A8F8-C7B1649D04E2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66722AC7-3F56-4772-96EC-445724D6EE87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Support dialogue on advance care planning and the needs of the patient and family</a:t>
          </a:r>
        </a:p>
      </dgm:t>
    </dgm:pt>
    <dgm:pt modelId="{12B3C656-80FB-4928-AEFC-F2579EC26C94}" type="parTrans" cxnId="{003A7AD0-FC1A-4806-9908-E597354B2E84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70B066C5-5F5D-4AD8-94B9-85C433168B92}" type="sibTrans" cxnId="{003A7AD0-FC1A-4806-9908-E597354B2E84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1AE6A1EC-DD86-44AC-8F06-881C5741D6DC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  <a:latin typeface="Calibri" pitchFamily="34" charset="0"/>
            </a:rPr>
            <a:t>Provide real-time, face-to-face discussions with patients and families/caregivers to eliminate miscommunication</a:t>
          </a:r>
        </a:p>
      </dgm:t>
    </dgm:pt>
    <dgm:pt modelId="{23629727-7AEA-491F-9DBD-48C7F40B2923}" type="parTrans" cxnId="{418F726F-95C2-4689-8BF0-1DB39FA5C976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FDFF232C-6B70-416A-8BC7-9016414D5481}" type="sibTrans" cxnId="{418F726F-95C2-4689-8BF0-1DB39FA5C976}">
      <dgm:prSet/>
      <dgm:spPr/>
      <dgm:t>
        <a:bodyPr/>
        <a:lstStyle/>
        <a:p>
          <a:endParaRPr lang="en-US">
            <a:solidFill>
              <a:schemeClr val="bg2">
                <a:lumMod val="50000"/>
              </a:schemeClr>
            </a:solidFill>
          </a:endParaRPr>
        </a:p>
      </dgm:t>
    </dgm:pt>
    <dgm:pt modelId="{8AE92C47-CC26-41C5-89F6-31015C1C1DE3}" type="pres">
      <dgm:prSet presAssocID="{A737CB99-2AB1-42B4-AB6A-641244C29D0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515C8F-699B-4740-ADB2-A2F32EAB1388}" type="pres">
      <dgm:prSet presAssocID="{A737CB99-2AB1-42B4-AB6A-641244C29D00}" presName="matrix" presStyleCnt="0"/>
      <dgm:spPr/>
    </dgm:pt>
    <dgm:pt modelId="{042CAF7E-1589-40F8-AAF7-B4B7BA2297F8}" type="pres">
      <dgm:prSet presAssocID="{A737CB99-2AB1-42B4-AB6A-641244C29D00}" presName="tile1" presStyleLbl="node1" presStyleIdx="0" presStyleCnt="4"/>
      <dgm:spPr/>
    </dgm:pt>
    <dgm:pt modelId="{C22564A6-B99B-4D1F-B6B9-15E4C11209B0}" type="pres">
      <dgm:prSet presAssocID="{A737CB99-2AB1-42B4-AB6A-641244C29D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5A25426-1AEB-4AEA-963B-E97E21F6685A}" type="pres">
      <dgm:prSet presAssocID="{A737CB99-2AB1-42B4-AB6A-641244C29D00}" presName="tile2" presStyleLbl="node1" presStyleIdx="1" presStyleCnt="4"/>
      <dgm:spPr/>
    </dgm:pt>
    <dgm:pt modelId="{66B71835-6CB0-4864-9EB0-A3A916B08E3C}" type="pres">
      <dgm:prSet presAssocID="{A737CB99-2AB1-42B4-AB6A-641244C29D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472CAA2-8A80-4CC5-867D-BE5CA538417D}" type="pres">
      <dgm:prSet presAssocID="{A737CB99-2AB1-42B4-AB6A-641244C29D00}" presName="tile3" presStyleLbl="node1" presStyleIdx="2" presStyleCnt="4"/>
      <dgm:spPr/>
    </dgm:pt>
    <dgm:pt modelId="{938A7ECF-0E2D-4D29-8B96-130FCD6BB779}" type="pres">
      <dgm:prSet presAssocID="{A737CB99-2AB1-42B4-AB6A-641244C29D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84FDF52-383C-492A-9ABE-20CCA6C112E3}" type="pres">
      <dgm:prSet presAssocID="{A737CB99-2AB1-42B4-AB6A-641244C29D00}" presName="tile4" presStyleLbl="node1" presStyleIdx="3" presStyleCnt="4"/>
      <dgm:spPr/>
    </dgm:pt>
    <dgm:pt modelId="{159E6FA3-9DED-4042-8EB6-6AA6FA4E5E9B}" type="pres">
      <dgm:prSet presAssocID="{A737CB99-2AB1-42B4-AB6A-641244C29D0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5216E57-FB56-487B-A07A-2135DEF07F09}" type="pres">
      <dgm:prSet presAssocID="{A737CB99-2AB1-42B4-AB6A-641244C29D00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18F3A6A3-AEE0-4C16-B715-829B9B23793D}" type="presOf" srcId="{FE0C738D-3FEA-4093-AFCB-0593C0F495C5}" destId="{F5A25426-1AEB-4AEA-963B-E97E21F6685A}" srcOrd="0" destOrd="0" presId="urn:microsoft.com/office/officeart/2005/8/layout/matrix1"/>
    <dgm:cxn modelId="{DF9E14A1-82C4-406A-957C-5762DDC3AABA}" type="presOf" srcId="{9FF99674-72D4-4501-A1F5-7543CAB5E9E6}" destId="{15216E57-FB56-487B-A07A-2135DEF07F09}" srcOrd="0" destOrd="0" presId="urn:microsoft.com/office/officeart/2005/8/layout/matrix1"/>
    <dgm:cxn modelId="{003A7AD0-FC1A-4806-9908-E597354B2E84}" srcId="{9FF99674-72D4-4501-A1F5-7543CAB5E9E6}" destId="{66722AC7-3F56-4772-96EC-445724D6EE87}" srcOrd="2" destOrd="0" parTransId="{12B3C656-80FB-4928-AEFC-F2579EC26C94}" sibTransId="{70B066C5-5F5D-4AD8-94B9-85C433168B92}"/>
    <dgm:cxn modelId="{418F726F-95C2-4689-8BF0-1DB39FA5C976}" srcId="{9FF99674-72D4-4501-A1F5-7543CAB5E9E6}" destId="{1AE6A1EC-DD86-44AC-8F06-881C5741D6DC}" srcOrd="3" destOrd="0" parTransId="{23629727-7AEA-491F-9DBD-48C7F40B2923}" sibTransId="{FDFF232C-6B70-416A-8BC7-9016414D5481}"/>
    <dgm:cxn modelId="{6F7D108B-6A8F-4D64-BD42-EFFA8D878459}" type="presOf" srcId="{1AE6A1EC-DD86-44AC-8F06-881C5741D6DC}" destId="{159E6FA3-9DED-4042-8EB6-6AA6FA4E5E9B}" srcOrd="1" destOrd="0" presId="urn:microsoft.com/office/officeart/2005/8/layout/matrix1"/>
    <dgm:cxn modelId="{1DBAFB08-A65D-476F-840B-32C7CC83D670}" type="presOf" srcId="{170A1D8A-2850-43FE-AE1D-74861A19F1DB}" destId="{042CAF7E-1589-40F8-AAF7-B4B7BA2297F8}" srcOrd="0" destOrd="0" presId="urn:microsoft.com/office/officeart/2005/8/layout/matrix1"/>
    <dgm:cxn modelId="{9460DE8C-A891-482D-BE79-FAC63FB6C576}" type="presOf" srcId="{66722AC7-3F56-4772-96EC-445724D6EE87}" destId="{8472CAA2-8A80-4CC5-867D-BE5CA538417D}" srcOrd="0" destOrd="0" presId="urn:microsoft.com/office/officeart/2005/8/layout/matrix1"/>
    <dgm:cxn modelId="{EB8401FC-CEA6-43B4-B57A-958BDD815FD4}" type="presOf" srcId="{FE0C738D-3FEA-4093-AFCB-0593C0F495C5}" destId="{66B71835-6CB0-4864-9EB0-A3A916B08E3C}" srcOrd="1" destOrd="0" presId="urn:microsoft.com/office/officeart/2005/8/layout/matrix1"/>
    <dgm:cxn modelId="{0541B007-3E4D-4746-9C1E-EAB9F07836A3}" srcId="{9FF99674-72D4-4501-A1F5-7543CAB5E9E6}" destId="{170A1D8A-2850-43FE-AE1D-74861A19F1DB}" srcOrd="0" destOrd="0" parTransId="{5546AFEB-B318-46E6-A9AB-C29C8BB65CF5}" sibTransId="{E827797B-D026-4CAE-8C45-BF1C1E9E2221}"/>
    <dgm:cxn modelId="{6167F6D0-F3B3-44EE-8BD0-7728BB207B93}" type="presOf" srcId="{170A1D8A-2850-43FE-AE1D-74861A19F1DB}" destId="{C22564A6-B99B-4D1F-B6B9-15E4C11209B0}" srcOrd="1" destOrd="0" presId="urn:microsoft.com/office/officeart/2005/8/layout/matrix1"/>
    <dgm:cxn modelId="{28B75721-6945-4B0B-A8F8-C7B1649D04E2}" srcId="{9FF99674-72D4-4501-A1F5-7543CAB5E9E6}" destId="{FE0C738D-3FEA-4093-AFCB-0593C0F495C5}" srcOrd="1" destOrd="0" parTransId="{11D5F175-1478-43A2-B2AE-33CA7360920D}" sibTransId="{FC48A138-E8AA-423B-950F-532B0D4B7B42}"/>
    <dgm:cxn modelId="{86D764B3-5CF5-49BD-86C9-D4B35248059C}" srcId="{A737CB99-2AB1-42B4-AB6A-641244C29D00}" destId="{9FF99674-72D4-4501-A1F5-7543CAB5E9E6}" srcOrd="0" destOrd="0" parTransId="{936C6CC2-53C5-490C-ACBE-517213F68649}" sibTransId="{78FD7851-6C0E-4CB5-B98F-F749A5610557}"/>
    <dgm:cxn modelId="{8127FDA6-C08A-4A32-9550-083FEA9B0A9A}" type="presOf" srcId="{1AE6A1EC-DD86-44AC-8F06-881C5741D6DC}" destId="{A84FDF52-383C-492A-9ABE-20CCA6C112E3}" srcOrd="0" destOrd="0" presId="urn:microsoft.com/office/officeart/2005/8/layout/matrix1"/>
    <dgm:cxn modelId="{8D57119C-7DCD-410D-8003-94B02C6D0390}" type="presOf" srcId="{66722AC7-3F56-4772-96EC-445724D6EE87}" destId="{938A7ECF-0E2D-4D29-8B96-130FCD6BB779}" srcOrd="1" destOrd="0" presId="urn:microsoft.com/office/officeart/2005/8/layout/matrix1"/>
    <dgm:cxn modelId="{7EFD6766-92F2-43AD-BCB5-FE64BB711D94}" type="presOf" srcId="{A737CB99-2AB1-42B4-AB6A-641244C29D00}" destId="{8AE92C47-CC26-41C5-89F6-31015C1C1DE3}" srcOrd="0" destOrd="0" presId="urn:microsoft.com/office/officeart/2005/8/layout/matrix1"/>
    <dgm:cxn modelId="{72BC1500-75C0-4FB2-ABC6-C096FC82D352}" type="presParOf" srcId="{8AE92C47-CC26-41C5-89F6-31015C1C1DE3}" destId="{1A515C8F-699B-4740-ADB2-A2F32EAB1388}" srcOrd="0" destOrd="0" presId="urn:microsoft.com/office/officeart/2005/8/layout/matrix1"/>
    <dgm:cxn modelId="{3A0EDD1D-30C7-4C9D-8C8D-45829C727E3A}" type="presParOf" srcId="{1A515C8F-699B-4740-ADB2-A2F32EAB1388}" destId="{042CAF7E-1589-40F8-AAF7-B4B7BA2297F8}" srcOrd="0" destOrd="0" presId="urn:microsoft.com/office/officeart/2005/8/layout/matrix1"/>
    <dgm:cxn modelId="{132D5BE2-0C78-48C2-8BEA-8DFC94A9DA33}" type="presParOf" srcId="{1A515C8F-699B-4740-ADB2-A2F32EAB1388}" destId="{C22564A6-B99B-4D1F-B6B9-15E4C11209B0}" srcOrd="1" destOrd="0" presId="urn:microsoft.com/office/officeart/2005/8/layout/matrix1"/>
    <dgm:cxn modelId="{05C9CA5F-4EA0-481B-AE13-445640FA37AB}" type="presParOf" srcId="{1A515C8F-699B-4740-ADB2-A2F32EAB1388}" destId="{F5A25426-1AEB-4AEA-963B-E97E21F6685A}" srcOrd="2" destOrd="0" presId="urn:microsoft.com/office/officeart/2005/8/layout/matrix1"/>
    <dgm:cxn modelId="{7D817E98-49D6-4E7D-A1B6-82142ED7C7C6}" type="presParOf" srcId="{1A515C8F-699B-4740-ADB2-A2F32EAB1388}" destId="{66B71835-6CB0-4864-9EB0-A3A916B08E3C}" srcOrd="3" destOrd="0" presId="urn:microsoft.com/office/officeart/2005/8/layout/matrix1"/>
    <dgm:cxn modelId="{FA03BB4C-DA5A-4904-B925-05878C32944A}" type="presParOf" srcId="{1A515C8F-699B-4740-ADB2-A2F32EAB1388}" destId="{8472CAA2-8A80-4CC5-867D-BE5CA538417D}" srcOrd="4" destOrd="0" presId="urn:microsoft.com/office/officeart/2005/8/layout/matrix1"/>
    <dgm:cxn modelId="{15761282-B04E-4A23-A07D-C50C7E491A8B}" type="presParOf" srcId="{1A515C8F-699B-4740-ADB2-A2F32EAB1388}" destId="{938A7ECF-0E2D-4D29-8B96-130FCD6BB779}" srcOrd="5" destOrd="0" presId="urn:microsoft.com/office/officeart/2005/8/layout/matrix1"/>
    <dgm:cxn modelId="{199D69E0-8F2F-490D-8B54-7C1CE094185D}" type="presParOf" srcId="{1A515C8F-699B-4740-ADB2-A2F32EAB1388}" destId="{A84FDF52-383C-492A-9ABE-20CCA6C112E3}" srcOrd="6" destOrd="0" presId="urn:microsoft.com/office/officeart/2005/8/layout/matrix1"/>
    <dgm:cxn modelId="{0F88CFCB-9C2E-41FF-A084-677657D83494}" type="presParOf" srcId="{1A515C8F-699B-4740-ADB2-A2F32EAB1388}" destId="{159E6FA3-9DED-4042-8EB6-6AA6FA4E5E9B}" srcOrd="7" destOrd="0" presId="urn:microsoft.com/office/officeart/2005/8/layout/matrix1"/>
    <dgm:cxn modelId="{7F3ABBDB-7080-42B8-9041-3455DC2C47D5}" type="presParOf" srcId="{8AE92C47-CC26-41C5-89F6-31015C1C1DE3}" destId="{15216E57-FB56-487B-A07A-2135DEF07F0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5C91F-1846-4FBF-B2B5-14516E965104}">
      <dsp:nvSpPr>
        <dsp:cNvPr id="0" name=""/>
        <dsp:cNvSpPr/>
      </dsp:nvSpPr>
      <dsp:spPr>
        <a:xfrm>
          <a:off x="0" y="317"/>
          <a:ext cx="429937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01D0B-74D7-49B5-B7BB-0338DB4E95F7}">
      <dsp:nvSpPr>
        <dsp:cNvPr id="0" name=""/>
        <dsp:cNvSpPr/>
      </dsp:nvSpPr>
      <dsp:spPr>
        <a:xfrm>
          <a:off x="0" y="78995"/>
          <a:ext cx="4299372" cy="801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and experience with care coordination</a:t>
          </a:r>
        </a:p>
      </dsp:txBody>
      <dsp:txXfrm>
        <a:off x="0" y="78995"/>
        <a:ext cx="4299372" cy="801254"/>
      </dsp:txXfrm>
    </dsp:sp>
    <dsp:sp modelId="{F1ACB26E-E823-4CA0-9A0E-BDC6C380949D}">
      <dsp:nvSpPr>
        <dsp:cNvPr id="0" name=""/>
        <dsp:cNvSpPr/>
      </dsp:nvSpPr>
      <dsp:spPr>
        <a:xfrm>
          <a:off x="0" y="801571"/>
          <a:ext cx="4299372" cy="0"/>
        </a:xfrm>
        <a:prstGeom prst="line">
          <a:avLst/>
        </a:prstGeom>
        <a:solidFill>
          <a:schemeClr val="accent3">
            <a:hueOff val="675996"/>
            <a:satOff val="-2249"/>
            <a:lumOff val="-1127"/>
            <a:alphaOff val="0"/>
          </a:schemeClr>
        </a:solidFill>
        <a:ln w="15875" cap="rnd" cmpd="sng" algn="ctr">
          <a:solidFill>
            <a:schemeClr val="accent3">
              <a:hueOff val="675996"/>
              <a:satOff val="-2249"/>
              <a:lumOff val="-11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FE04-73B3-4BCB-8422-75CFEA0C5BD4}">
      <dsp:nvSpPr>
        <dsp:cNvPr id="0" name=""/>
        <dsp:cNvSpPr/>
      </dsp:nvSpPr>
      <dsp:spPr>
        <a:xfrm>
          <a:off x="0" y="801571"/>
          <a:ext cx="4299372" cy="961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Focus on patient-centered processes and shared-decision making </a:t>
          </a:r>
        </a:p>
      </dsp:txBody>
      <dsp:txXfrm>
        <a:off x="0" y="801571"/>
        <a:ext cx="4299372" cy="961565"/>
      </dsp:txXfrm>
    </dsp:sp>
    <dsp:sp modelId="{7C3B25A2-CBC1-4754-B1AB-DC29D5707BAB}">
      <dsp:nvSpPr>
        <dsp:cNvPr id="0" name=""/>
        <dsp:cNvSpPr/>
      </dsp:nvSpPr>
      <dsp:spPr>
        <a:xfrm>
          <a:off x="0" y="1763137"/>
          <a:ext cx="4299372" cy="0"/>
        </a:xfrm>
        <a:prstGeom prst="line">
          <a:avLst/>
        </a:prstGeom>
        <a:solidFill>
          <a:schemeClr val="accent3">
            <a:hueOff val="1351992"/>
            <a:satOff val="-4498"/>
            <a:lumOff val="-2255"/>
            <a:alphaOff val="0"/>
          </a:schemeClr>
        </a:solidFill>
        <a:ln w="15875" cap="rnd" cmpd="sng" algn="ctr">
          <a:solidFill>
            <a:schemeClr val="accent3">
              <a:hueOff val="1351992"/>
              <a:satOff val="-4498"/>
              <a:lumOff val="-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3A987-37CD-4494-BC46-AE74A09C8CE3}">
      <dsp:nvSpPr>
        <dsp:cNvPr id="0" name=""/>
        <dsp:cNvSpPr/>
      </dsp:nvSpPr>
      <dsp:spPr>
        <a:xfrm>
          <a:off x="0" y="1763137"/>
          <a:ext cx="4299372" cy="1116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Assessment, planning, facilitation across care continuum</a:t>
          </a:r>
        </a:p>
      </dsp:txBody>
      <dsp:txXfrm>
        <a:off x="0" y="1763137"/>
        <a:ext cx="4299372" cy="1116071"/>
      </dsp:txXfrm>
    </dsp:sp>
    <dsp:sp modelId="{D9E61588-A85D-47F2-A4B0-952F133701D5}">
      <dsp:nvSpPr>
        <dsp:cNvPr id="0" name=""/>
        <dsp:cNvSpPr/>
      </dsp:nvSpPr>
      <dsp:spPr>
        <a:xfrm>
          <a:off x="0" y="2879208"/>
          <a:ext cx="4299372" cy="0"/>
        </a:xfrm>
        <a:prstGeom prst="line">
          <a:avLst/>
        </a:prstGeom>
        <a:solidFill>
          <a:schemeClr val="accent3">
            <a:hueOff val="2027987"/>
            <a:satOff val="-6748"/>
            <a:lumOff val="-3382"/>
            <a:alphaOff val="0"/>
          </a:schemeClr>
        </a:solidFill>
        <a:ln w="15875" cap="rnd" cmpd="sng" algn="ctr">
          <a:solidFill>
            <a:schemeClr val="accent3">
              <a:hueOff val="2027987"/>
              <a:satOff val="-6748"/>
              <a:lumOff val="-33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D769C-8C8E-4232-9B53-743961667C53}">
      <dsp:nvSpPr>
        <dsp:cNvPr id="0" name=""/>
        <dsp:cNvSpPr/>
      </dsp:nvSpPr>
      <dsp:spPr>
        <a:xfrm>
          <a:off x="0" y="2879208"/>
          <a:ext cx="4299372" cy="859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Knowledge of population-based care management strategies</a:t>
          </a:r>
        </a:p>
      </dsp:txBody>
      <dsp:txXfrm>
        <a:off x="0" y="2879208"/>
        <a:ext cx="4299372" cy="859758"/>
      </dsp:txXfrm>
    </dsp:sp>
    <dsp:sp modelId="{727F113F-2DCE-4752-A4DB-FA53F92B579E}">
      <dsp:nvSpPr>
        <dsp:cNvPr id="0" name=""/>
        <dsp:cNvSpPr/>
      </dsp:nvSpPr>
      <dsp:spPr>
        <a:xfrm>
          <a:off x="0" y="3738967"/>
          <a:ext cx="4299372" cy="0"/>
        </a:xfrm>
        <a:prstGeom prst="line">
          <a:avLst/>
        </a:prstGeom>
        <a:solidFill>
          <a:schemeClr val="accent3">
            <a:hueOff val="2703983"/>
            <a:satOff val="-8997"/>
            <a:lumOff val="-4509"/>
            <a:alphaOff val="0"/>
          </a:schemeClr>
        </a:solidFill>
        <a:ln w="15875" cap="rnd" cmpd="sng" algn="ctr">
          <a:solidFill>
            <a:schemeClr val="accent3">
              <a:hueOff val="2703983"/>
              <a:satOff val="-8997"/>
              <a:lumOff val="-4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72508-BB2E-4DD4-80C0-E75192E03382}">
      <dsp:nvSpPr>
        <dsp:cNvPr id="0" name=""/>
        <dsp:cNvSpPr/>
      </dsp:nvSpPr>
      <dsp:spPr>
        <a:xfrm>
          <a:off x="0" y="3738967"/>
          <a:ext cx="4299372" cy="1158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Meaningful communication with patient, family, care team – addressing health literacy </a:t>
          </a:r>
        </a:p>
      </dsp:txBody>
      <dsp:txXfrm>
        <a:off x="0" y="3738967"/>
        <a:ext cx="4299372" cy="11587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FCEED-103C-4686-91C3-3DB0BFFA1A6E}">
      <dsp:nvSpPr>
        <dsp:cNvPr id="0" name=""/>
        <dsp:cNvSpPr/>
      </dsp:nvSpPr>
      <dsp:spPr>
        <a:xfrm>
          <a:off x="370300" y="2251"/>
          <a:ext cx="1728778" cy="10372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Primary Care Team</a:t>
          </a:r>
        </a:p>
      </dsp:txBody>
      <dsp:txXfrm>
        <a:off x="370300" y="2251"/>
        <a:ext cx="1728778" cy="1037267"/>
      </dsp:txXfrm>
    </dsp:sp>
    <dsp:sp modelId="{139127BE-A82F-464E-9230-A3805137139A}">
      <dsp:nvSpPr>
        <dsp:cNvPr id="0" name=""/>
        <dsp:cNvSpPr/>
      </dsp:nvSpPr>
      <dsp:spPr>
        <a:xfrm>
          <a:off x="2271956" y="2251"/>
          <a:ext cx="1728778" cy="1037267"/>
        </a:xfrm>
        <a:prstGeom prst="rect">
          <a:avLst/>
        </a:prstGeom>
        <a:solidFill>
          <a:schemeClr val="accent5">
            <a:hueOff val="686876"/>
            <a:satOff val="-1395"/>
            <a:lumOff val="89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Community Pulmonologist</a:t>
          </a:r>
        </a:p>
      </dsp:txBody>
      <dsp:txXfrm>
        <a:off x="2271956" y="2251"/>
        <a:ext cx="1728778" cy="1037267"/>
      </dsp:txXfrm>
    </dsp:sp>
    <dsp:sp modelId="{40F94BBF-BAF5-42A8-9CB9-F156D7BE0A23}">
      <dsp:nvSpPr>
        <dsp:cNvPr id="0" name=""/>
        <dsp:cNvSpPr/>
      </dsp:nvSpPr>
      <dsp:spPr>
        <a:xfrm>
          <a:off x="370300" y="1212395"/>
          <a:ext cx="1728778" cy="1037267"/>
        </a:xfrm>
        <a:prstGeom prst="rect">
          <a:avLst/>
        </a:prstGeom>
        <a:solidFill>
          <a:schemeClr val="accent5">
            <a:hueOff val="1373752"/>
            <a:satOff val="-2790"/>
            <a:lumOff val="179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PAH Care Center</a:t>
          </a:r>
        </a:p>
      </dsp:txBody>
      <dsp:txXfrm>
        <a:off x="370300" y="1212395"/>
        <a:ext cx="1728778" cy="1037267"/>
      </dsp:txXfrm>
    </dsp:sp>
    <dsp:sp modelId="{464358C7-B0E9-4181-848A-3D9844A1271A}">
      <dsp:nvSpPr>
        <dsp:cNvPr id="0" name=""/>
        <dsp:cNvSpPr/>
      </dsp:nvSpPr>
      <dsp:spPr>
        <a:xfrm>
          <a:off x="2271956" y="1212395"/>
          <a:ext cx="1728778" cy="1037267"/>
        </a:xfrm>
        <a:prstGeom prst="rect">
          <a:avLst/>
        </a:prstGeom>
        <a:solidFill>
          <a:schemeClr val="accent5">
            <a:hueOff val="2060628"/>
            <a:satOff val="-4185"/>
            <a:lumOff val="268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Hospital Care Team</a:t>
          </a:r>
        </a:p>
      </dsp:txBody>
      <dsp:txXfrm>
        <a:off x="2271956" y="1212395"/>
        <a:ext cx="1728778" cy="1037267"/>
      </dsp:txXfrm>
    </dsp:sp>
    <dsp:sp modelId="{36E69652-60CB-4648-A7DA-BA835BD59A32}">
      <dsp:nvSpPr>
        <dsp:cNvPr id="0" name=""/>
        <dsp:cNvSpPr/>
      </dsp:nvSpPr>
      <dsp:spPr>
        <a:xfrm>
          <a:off x="370300" y="2422540"/>
          <a:ext cx="1728778" cy="1037267"/>
        </a:xfrm>
        <a:prstGeom prst="rect">
          <a:avLst/>
        </a:prstGeom>
        <a:solidFill>
          <a:schemeClr val="accent5">
            <a:hueOff val="2747504"/>
            <a:satOff val="-5579"/>
            <a:lumOff val="358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Case Managers, Nurses, Allied Health Professionals</a:t>
          </a:r>
        </a:p>
      </dsp:txBody>
      <dsp:txXfrm>
        <a:off x="370300" y="2422540"/>
        <a:ext cx="1728778" cy="1037267"/>
      </dsp:txXfrm>
    </dsp:sp>
    <dsp:sp modelId="{F2DCD889-A1CB-4623-A5BF-2B645AF97C67}">
      <dsp:nvSpPr>
        <dsp:cNvPr id="0" name=""/>
        <dsp:cNvSpPr/>
      </dsp:nvSpPr>
      <dsp:spPr>
        <a:xfrm>
          <a:off x="2271956" y="2422540"/>
          <a:ext cx="1728778" cy="1037267"/>
        </a:xfrm>
        <a:prstGeom prst="rect">
          <a:avLst/>
        </a:prstGeom>
        <a:solidFill>
          <a:schemeClr val="accent5">
            <a:hueOff val="3434381"/>
            <a:satOff val="-6974"/>
            <a:lumOff val="44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Pharmacists</a:t>
          </a:r>
        </a:p>
      </dsp:txBody>
      <dsp:txXfrm>
        <a:off x="2271956" y="2422540"/>
        <a:ext cx="1728778" cy="1037267"/>
      </dsp:txXfrm>
    </dsp:sp>
    <dsp:sp modelId="{554320D7-C72D-4DF3-A0FA-C3F0C18E3018}">
      <dsp:nvSpPr>
        <dsp:cNvPr id="0" name=""/>
        <dsp:cNvSpPr/>
      </dsp:nvSpPr>
      <dsp:spPr>
        <a:xfrm>
          <a:off x="370300" y="3632685"/>
          <a:ext cx="1728778" cy="1037267"/>
        </a:xfrm>
        <a:prstGeom prst="rect">
          <a:avLst/>
        </a:prstGeom>
        <a:solidFill>
          <a:schemeClr val="accent5">
            <a:hueOff val="4121256"/>
            <a:satOff val="-8369"/>
            <a:lumOff val="537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Post-Acute Care Team</a:t>
          </a:r>
        </a:p>
      </dsp:txBody>
      <dsp:txXfrm>
        <a:off x="370300" y="3632685"/>
        <a:ext cx="1728778" cy="1037267"/>
      </dsp:txXfrm>
    </dsp:sp>
    <dsp:sp modelId="{D4438631-A3C0-4A2A-9651-7219B9623CD6}">
      <dsp:nvSpPr>
        <dsp:cNvPr id="0" name=""/>
        <dsp:cNvSpPr/>
      </dsp:nvSpPr>
      <dsp:spPr>
        <a:xfrm>
          <a:off x="2271956" y="3632685"/>
          <a:ext cx="1728778" cy="1037267"/>
        </a:xfrm>
        <a:prstGeom prst="rect">
          <a:avLst/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  <a:latin typeface="Calibri" pitchFamily="34" charset="0"/>
            </a:rPr>
            <a:t>PAH Patient and Family/Caregiver</a:t>
          </a:r>
        </a:p>
      </dsp:txBody>
      <dsp:txXfrm>
        <a:off x="2271956" y="3632685"/>
        <a:ext cx="1728778" cy="10372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CAF7E-1589-40F8-AAF7-B4B7BA2297F8}">
      <dsp:nvSpPr>
        <dsp:cNvPr id="0" name=""/>
        <dsp:cNvSpPr/>
      </dsp:nvSpPr>
      <dsp:spPr>
        <a:xfrm rot="16200000">
          <a:off x="899397" y="-899397"/>
          <a:ext cx="2516972" cy="4315767"/>
        </a:xfrm>
        <a:prstGeom prst="round1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2">
                  <a:lumMod val="50000"/>
                </a:schemeClr>
              </a:solidFill>
              <a:latin typeface="Calibri" pitchFamily="34" charset="0"/>
            </a:rPr>
            <a:t>Use a multidisciplinary approach to ensure that the care team, patient, and family/caregiver are speaking the same language/information</a:t>
          </a:r>
        </a:p>
      </dsp:txBody>
      <dsp:txXfrm rot="5400000">
        <a:off x="0" y="0"/>
        <a:ext cx="4315767" cy="1887729"/>
      </dsp:txXfrm>
    </dsp:sp>
    <dsp:sp modelId="{F5A25426-1AEB-4AEA-963B-E97E21F6685A}">
      <dsp:nvSpPr>
        <dsp:cNvPr id="0" name=""/>
        <dsp:cNvSpPr/>
      </dsp:nvSpPr>
      <dsp:spPr>
        <a:xfrm>
          <a:off x="4315767" y="0"/>
          <a:ext cx="4315767" cy="2516972"/>
        </a:xfrm>
        <a:prstGeom prst="round1Rect">
          <a:avLst/>
        </a:prstGeom>
        <a:solidFill>
          <a:schemeClr val="accent5">
            <a:hueOff val="1602711"/>
            <a:satOff val="-3255"/>
            <a:lumOff val="20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  <a:latin typeface="Calibri" pitchFamily="34" charset="0"/>
            </a:rPr>
            <a:t>Health literacy cannot be stressed enough!</a:t>
          </a:r>
        </a:p>
      </dsp:txBody>
      <dsp:txXfrm>
        <a:off x="4315767" y="0"/>
        <a:ext cx="4315767" cy="1887729"/>
      </dsp:txXfrm>
    </dsp:sp>
    <dsp:sp modelId="{8472CAA2-8A80-4CC5-867D-BE5CA538417D}">
      <dsp:nvSpPr>
        <dsp:cNvPr id="0" name=""/>
        <dsp:cNvSpPr/>
      </dsp:nvSpPr>
      <dsp:spPr>
        <a:xfrm rot="10800000">
          <a:off x="0" y="2516972"/>
          <a:ext cx="4315767" cy="2516972"/>
        </a:xfrm>
        <a:prstGeom prst="round1Rect">
          <a:avLst/>
        </a:prstGeom>
        <a:solidFill>
          <a:schemeClr val="accent5">
            <a:hueOff val="3205422"/>
            <a:satOff val="-6509"/>
            <a:lumOff val="418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  <a:latin typeface="Calibri" pitchFamily="34" charset="0"/>
            </a:rPr>
            <a:t>Support dialogue on advance care planning and the needs of the patient and family</a:t>
          </a:r>
        </a:p>
      </dsp:txBody>
      <dsp:txXfrm rot="10800000">
        <a:off x="0" y="3146215"/>
        <a:ext cx="4315767" cy="1887729"/>
      </dsp:txXfrm>
    </dsp:sp>
    <dsp:sp modelId="{A84FDF52-383C-492A-9ABE-20CCA6C112E3}">
      <dsp:nvSpPr>
        <dsp:cNvPr id="0" name=""/>
        <dsp:cNvSpPr/>
      </dsp:nvSpPr>
      <dsp:spPr>
        <a:xfrm rot="5400000">
          <a:off x="5215165" y="1617574"/>
          <a:ext cx="2516972" cy="4315767"/>
        </a:xfrm>
        <a:prstGeom prst="round1Rect">
          <a:avLst/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  <a:latin typeface="Calibri" pitchFamily="34" charset="0"/>
            </a:rPr>
            <a:t>Provide real-time, face-to-face discussions with patients and families/caregivers to eliminate miscommunication</a:t>
          </a:r>
        </a:p>
      </dsp:txBody>
      <dsp:txXfrm rot="-5400000">
        <a:off x="4315767" y="3146215"/>
        <a:ext cx="4315767" cy="1887729"/>
      </dsp:txXfrm>
    </dsp:sp>
    <dsp:sp modelId="{15216E57-FB56-487B-A07A-2135DEF07F09}">
      <dsp:nvSpPr>
        <dsp:cNvPr id="0" name=""/>
        <dsp:cNvSpPr/>
      </dsp:nvSpPr>
      <dsp:spPr>
        <a:xfrm>
          <a:off x="3021037" y="1887729"/>
          <a:ext cx="2589460" cy="1258486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2">
                  <a:lumMod val="50000"/>
                </a:schemeClr>
              </a:solidFill>
              <a:latin typeface="Calibri" pitchFamily="34" charset="0"/>
            </a:rPr>
            <a:t>PAH Patient, Family, Caregivers</a:t>
          </a:r>
        </a:p>
      </dsp:txBody>
      <dsp:txXfrm>
        <a:off x="3082471" y="1949163"/>
        <a:ext cx="2466592" cy="1135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e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D5D46-2D7D-4952-8780-7B814EC401EC}" type="datetimeFigureOut">
              <a:rPr lang="en-US" smtClean="0"/>
              <a:t>4/21/2017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4550D-8C4E-4F14-AC05-6C3B832E9C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54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88F31DE9-451C-4341-94EC-35E7EA6BCE54}" type="slidenum">
              <a:rPr lang="en-US" sz="1200" smtClean="0"/>
              <a:pPr/>
              <a:t>2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2524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6B0A93-29E8-490E-BCF4-B18699E5D0D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762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591"/>
              </a:spcAft>
            </a:pPr>
            <a:endParaRPr lang="en-US" sz="1400" dirty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2326" indent="-28166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6655" indent="-22533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7317" indent="-22533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7979" indent="-22533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8641" indent="-22533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9303" indent="-22533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9965" indent="-22533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30627" indent="-22533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FA1946-91B0-407F-9BA5-B3A2C247C09E}" type="slidenum">
              <a:rPr lang="en-US" smtClean="0"/>
              <a:pPr eaLnBrk="1" hangingPunct="1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87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Begin</a:t>
            </a:r>
            <a:r>
              <a:rPr lang="en-US" baseline="0" dirty="0"/>
              <a:t> with a brief overview of both papers.  Conclude the slide by stating that today’s webinar will focus on PAH (red circle appears upon clicking mouse).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998F1E-77EC-4310-BAF1-FA87A1F1778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259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998F1E-77EC-4310-BAF1-FA87A1F1778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44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998F1E-77EC-4310-BAF1-FA87A1F1778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0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e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9.emf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emf"/><Relationship Id="rId24" Type="http://schemas.openxmlformats.org/officeDocument/2006/relationships/image" Target="../media/image12.jpeg"/><Relationship Id="rId5" Type="http://schemas.openxmlformats.org/officeDocument/2006/relationships/image" Target="../media/image1.emf"/><Relationship Id="rId15" Type="http://schemas.openxmlformats.org/officeDocument/2006/relationships/image" Target="../media/image6.emf"/><Relationship Id="rId23" Type="http://schemas.openxmlformats.org/officeDocument/2006/relationships/image" Target="../media/image11.e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8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msa.org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tocc.org/Toolbox/browse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Driving 7 Elements of Success for Case Management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Presented by Cheri Lattimer, RN, BSN</a:t>
            </a:r>
          </a:p>
          <a:p>
            <a:r>
              <a:rPr lang="en-US" b="1" dirty="0"/>
              <a:t>Executive Director – National Transitions of Care Coalition (NTOCC)</a:t>
            </a:r>
          </a:p>
        </p:txBody>
      </p:sp>
    </p:spTree>
    <p:extLst>
      <p:ext uri="{BB962C8B-B14F-4D97-AF65-F5344CB8AC3E}">
        <p14:creationId xmlns:p14="http://schemas.microsoft.com/office/powerpoint/2010/main" val="3367902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8323" y="97462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PAH: Barriers &amp; Gaps for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1047" y="1107767"/>
            <a:ext cx="9919505" cy="55129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PAH is relatively rare and its symptoms nonspecific, thus often under-recognized &amp; diagnosis delayed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Recent report reveals the mean length of time from onset of symptoms to diagnosis was 2.8 years. </a:t>
            </a:r>
            <a:r>
              <a:rPr lang="en-US" sz="1200" dirty="0" err="1"/>
              <a:t>Badesch</a:t>
            </a:r>
            <a:r>
              <a:rPr lang="en-US" sz="1200" dirty="0"/>
              <a:t> DB, </a:t>
            </a:r>
            <a:r>
              <a:rPr lang="en-US" sz="1200" dirty="0" err="1"/>
              <a:t>Raskob</a:t>
            </a:r>
            <a:r>
              <a:rPr lang="en-US" sz="1200" dirty="0"/>
              <a:t> GE, Elliott CG, et al. PAH: baseline characteristics from the REVEAL Registry. </a:t>
            </a:r>
            <a:r>
              <a:rPr lang="en-US" sz="1200" i="1" dirty="0"/>
              <a:t>Chest</a:t>
            </a:r>
            <a:r>
              <a:rPr lang="en-US" sz="1200" dirty="0"/>
              <a:t>. 2010;137(2):376-387.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See multiple providers as they navigate a long path to diagnosis</a:t>
            </a: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Thus, patients often in advanced stages of disease (WHO functional class III or IV) by the time they are diagnosed, missing opportunities for early intervention. </a:t>
            </a:r>
            <a:r>
              <a:rPr lang="en-US" sz="1200" dirty="0" err="1"/>
              <a:t>Thenappan</a:t>
            </a:r>
            <a:r>
              <a:rPr lang="en-US" sz="1200" dirty="0"/>
              <a:t> T, Shah SJ, Rich S, et al. A USA-based registry for PAH: 1982-2006. </a:t>
            </a:r>
            <a:r>
              <a:rPr lang="fr-FR" sz="1200" i="1" dirty="0" err="1"/>
              <a:t>Eur</a:t>
            </a:r>
            <a:r>
              <a:rPr lang="fr-FR" sz="1200" i="1" dirty="0"/>
              <a:t> </a:t>
            </a:r>
            <a:r>
              <a:rPr lang="fr-FR" sz="1200" i="1" dirty="0" err="1"/>
              <a:t>Respir</a:t>
            </a:r>
            <a:r>
              <a:rPr lang="fr-FR" sz="1200" i="1" dirty="0"/>
              <a:t> J</a:t>
            </a:r>
            <a:r>
              <a:rPr lang="fr-FR" sz="1200" dirty="0"/>
              <a:t>. 2007;30(6):1103-1110.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Even once diagnosed, patients may not receive evidence-based therapy. One study found that 57% of the prescribed medications for patients on PAH-specific therapies were not consistent with published guideline recommendations upon referral to a PH specialist.</a:t>
            </a:r>
            <a:r>
              <a:rPr lang="en-US" b="0" dirty="0"/>
              <a:t> </a:t>
            </a:r>
            <a:r>
              <a:rPr lang="en-US" sz="1200" dirty="0" err="1"/>
              <a:t>Deano</a:t>
            </a:r>
            <a:r>
              <a:rPr lang="en-US" sz="1200" dirty="0"/>
              <a:t> RC, </a:t>
            </a:r>
            <a:r>
              <a:rPr lang="en-US" sz="1200" dirty="0" err="1"/>
              <a:t>Glassner-Kolmin</a:t>
            </a:r>
            <a:r>
              <a:rPr lang="en-US" sz="1200" dirty="0"/>
              <a:t> C, </a:t>
            </a:r>
            <a:r>
              <a:rPr lang="en-US" sz="1200" dirty="0" err="1"/>
              <a:t>Rubenfire</a:t>
            </a:r>
            <a:r>
              <a:rPr lang="en-US" sz="1200" dirty="0"/>
              <a:t> M, et al. Referral of patients with pulmonary hypertension diagnoses to tertiary pulmonary hypertension centers: the multicenter </a:t>
            </a:r>
            <a:r>
              <a:rPr lang="en-US" sz="1200" dirty="0" err="1"/>
              <a:t>RePHerral</a:t>
            </a:r>
            <a:r>
              <a:rPr lang="en-US" sz="1200" dirty="0"/>
              <a:t> study. </a:t>
            </a:r>
            <a:r>
              <a:rPr lang="en-US" sz="1200" i="1" dirty="0"/>
              <a:t>JAMA Intern Med</a:t>
            </a:r>
            <a:r>
              <a:rPr lang="en-US" sz="1200" dirty="0"/>
              <a:t>. 2013;173(10):887-893.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02" y="5482229"/>
            <a:ext cx="2751747" cy="108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20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4628" y="156520"/>
            <a:ext cx="8534400" cy="553101"/>
          </a:xfrm>
        </p:spPr>
        <p:txBody>
          <a:bodyPr>
            <a:noAutofit/>
          </a:bodyPr>
          <a:lstStyle/>
          <a:p>
            <a:r>
              <a:rPr lang="en-US" sz="3200" b="1" dirty="0"/>
              <a:t>PAH: Barriers to Effective Care Transitions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8622" y="1148935"/>
            <a:ext cx="9524016" cy="5593318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Delivery System-Level Barriers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Care settings functioning as “silos”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Non-operability of EMRs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Misaligned incentives to coordinate care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Differing formularies change meds &amp; confuse the patient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Insurance coverage forces changes in meds, providers, care setting &amp; LOS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Clinician-Level Barriers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Multiple clinicians: PCP,  PAH &amp; other specialists, hospitalist, </a:t>
            </a:r>
            <a:r>
              <a:rPr lang="en-US" dirty="0" err="1"/>
              <a:t>SNFist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Competing plans of care w/duplication of testing &amp; unnecessary med changes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Multiple care managers “reinventing the wheel”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Lack of awareness &amp; experience with PAH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Patient-Level Barriers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Unfounded assumptions of communication among the clinical team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Lack of understanding of the </a:t>
            </a:r>
            <a:r>
              <a:rPr lang="en-US" dirty="0" err="1"/>
              <a:t>dz</a:t>
            </a:r>
            <a:r>
              <a:rPr lang="en-US" dirty="0"/>
              <a:t> process &amp; care needs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Lack of empowerment to question &amp;/or engage in decision-making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Insufficient info in a fashion they understand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Complexity of PAH care &amp; process is overwhelming for patients &amp; caregivers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dirty="0"/>
              <a:t>Conflicting information from different care sites &amp; clinicians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30" y="709621"/>
            <a:ext cx="3857002" cy="141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7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3557" y="363680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The </a:t>
            </a:r>
            <a:r>
              <a:rPr lang="en-US" sz="3200" b="1" dirty="0" err="1"/>
              <a:t>Interprofessional</a:t>
            </a:r>
            <a:r>
              <a:rPr lang="en-US" sz="3200" b="1" dirty="0"/>
              <a:t> PAH Care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8554" y="1861595"/>
            <a:ext cx="4313864" cy="3777622"/>
          </a:xfrm>
        </p:spPr>
        <p:txBody>
          <a:bodyPr>
            <a:noAutofit/>
          </a:bodyPr>
          <a:lstStyle/>
          <a:p>
            <a:pPr lvl="1"/>
            <a:r>
              <a:rPr lang="en-US" sz="2000" dirty="0"/>
              <a:t>Team members must know, understand, and commit to their roles</a:t>
            </a:r>
          </a:p>
          <a:p>
            <a:pPr lvl="1"/>
            <a:r>
              <a:rPr lang="en-US" sz="2000" dirty="0"/>
              <a:t>Identify specific care transition responsibilities for each individual and discipline</a:t>
            </a:r>
          </a:p>
          <a:p>
            <a:pPr lvl="1"/>
            <a:r>
              <a:rPr lang="en-US" sz="2000" dirty="0"/>
              <a:t>Provide training and education on management of care transitions and information transfer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0395323"/>
              </p:ext>
            </p:extLst>
          </p:nvPr>
        </p:nvGraphicFramePr>
        <p:xfrm>
          <a:off x="6005564" y="1477387"/>
          <a:ext cx="4371035" cy="4672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660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"/>
            <a:ext cx="8534400" cy="5531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Medication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2702" y="1021450"/>
            <a:ext cx="10449733" cy="564844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Assessment of patient medication intake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Medication review including over the counter medications, herbals, vitamins, allergies and drug interactions 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Identification medication-related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Patient and family education and counseling about medications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Teach-back method to establish understanding of the medication plan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Explain what medication to take, discussion of changes in the regime and rationale for changes  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Review each medication purpose and how to take or administer each medication correctly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 and implementation of a plan for medication management as part of the patient’s overall plan of care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Provide medication reconciliation and a patient medication list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Communicate and distribute medication reconciliation lists to all care team sites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Communication between PAH specialty care center and community care providers </a:t>
            </a:r>
          </a:p>
        </p:txBody>
      </p:sp>
    </p:spTree>
    <p:extLst>
      <p:ext uri="{BB962C8B-B14F-4D97-AF65-F5344CB8AC3E}">
        <p14:creationId xmlns:p14="http://schemas.microsoft.com/office/powerpoint/2010/main" val="4182939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368" y="242145"/>
            <a:ext cx="8911687" cy="1280890"/>
          </a:xfrm>
        </p:spPr>
        <p:txBody>
          <a:bodyPr/>
          <a:lstStyle/>
          <a:p>
            <a:r>
              <a:rPr lang="en-US" b="1" dirty="0"/>
              <a:t>Transition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0367" y="1342663"/>
            <a:ext cx="9346361" cy="50292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Due to the incurable progressive nature of PAH, patient undergo multiple care transitions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Clearly identify the interdisciplinary care team members and coordinate the patient’s transition plan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Management of the PAH patient’s and family’s/caregiver’s transition needs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Use formal transition planning tools (providers, patients and families/caregivers)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2400" dirty="0"/>
              <a:t>Timely and complete transition summary 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10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59939"/>
            <a:ext cx="8534400" cy="10516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Importance of Patient Engagement to Support Safe Care Transitions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89212" y="1111638"/>
            <a:ext cx="9332712" cy="479958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400" dirty="0"/>
              <a:t>Patients need education and support to navigate transitions, including transition to self-care at home after diagnosis, hospitalization, or change in therapy</a:t>
            </a:r>
          </a:p>
          <a:p>
            <a:pPr lvl="1"/>
            <a:r>
              <a:rPr lang="en-US" sz="2400" dirty="0"/>
              <a:t>Strategies to facilitate patient engagement include:</a:t>
            </a:r>
          </a:p>
          <a:p>
            <a:pPr lvl="2"/>
            <a:r>
              <a:rPr lang="en-US" sz="2000" dirty="0"/>
              <a:t>Promoting shared decision-making</a:t>
            </a:r>
          </a:p>
          <a:p>
            <a:pPr lvl="2"/>
            <a:r>
              <a:rPr lang="en-US" sz="2000" dirty="0"/>
              <a:t>Educating patients and families/caregivers on disease management</a:t>
            </a:r>
          </a:p>
          <a:p>
            <a:pPr lvl="2"/>
            <a:r>
              <a:rPr lang="en-US" sz="2000" dirty="0"/>
              <a:t>Implementing system-wide programs:</a:t>
            </a:r>
          </a:p>
          <a:p>
            <a:pPr lvl="3"/>
            <a:r>
              <a:rPr lang="en-US" sz="1800" dirty="0"/>
              <a:t>24/7 visitation policies for families</a:t>
            </a:r>
          </a:p>
          <a:p>
            <a:pPr lvl="3"/>
            <a:r>
              <a:rPr lang="en-US" sz="1800" dirty="0"/>
              <a:t>Rounding and nurse shift reports at patient’s bedside</a:t>
            </a:r>
          </a:p>
          <a:p>
            <a:pPr lvl="3"/>
            <a:r>
              <a:rPr lang="en-US" sz="1800" dirty="0"/>
              <a:t>Patient-centered discharge planning</a:t>
            </a:r>
          </a:p>
          <a:p>
            <a:pPr lvl="3"/>
            <a:r>
              <a:rPr lang="en-US" sz="1800" dirty="0"/>
              <a:t>Patient-accessible EHRs</a:t>
            </a:r>
          </a:p>
          <a:p>
            <a:pPr lvl="3"/>
            <a:r>
              <a:rPr lang="en-US" sz="1800" dirty="0"/>
              <a:t>Patient involvement on quality improvement, patient care, and safety committees</a:t>
            </a:r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644577" y="6243191"/>
            <a:ext cx="8696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The Joint Commission. Transitions of Care: Engaging patients and families. http://www.jointcommission.org/assets/1/23/Quick_Safety_Issue_18_November_20151.PDF. Accessed 1/3/2017.</a:t>
            </a:r>
          </a:p>
        </p:txBody>
      </p:sp>
    </p:spTree>
    <p:extLst>
      <p:ext uri="{BB962C8B-B14F-4D97-AF65-F5344CB8AC3E}">
        <p14:creationId xmlns:p14="http://schemas.microsoft.com/office/powerpoint/2010/main" val="262501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128" y="282657"/>
            <a:ext cx="8911687" cy="660680"/>
          </a:xfrm>
        </p:spPr>
        <p:txBody>
          <a:bodyPr>
            <a:normAutofit/>
          </a:bodyPr>
          <a:lstStyle/>
          <a:p>
            <a:r>
              <a:rPr lang="en-US" sz="3200" b="1" dirty="0"/>
              <a:t>Health Literacy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8390" y="900896"/>
            <a:ext cx="9946171" cy="4110941"/>
          </a:xfrm>
        </p:spPr>
        <p:txBody>
          <a:bodyPr/>
          <a:lstStyle/>
          <a:p>
            <a:pPr lvl="1"/>
            <a:r>
              <a:rPr lang="en-US" sz="2400" dirty="0"/>
              <a:t>Health literacy problems are widespread</a:t>
            </a:r>
          </a:p>
          <a:p>
            <a:pPr lvl="2"/>
            <a:r>
              <a:rPr lang="en-US" sz="2000" dirty="0"/>
              <a:t>Only 12% of English-speaking adults demonstrate proficiency in health literacy and numeracy</a:t>
            </a:r>
          </a:p>
          <a:p>
            <a:pPr lvl="1"/>
            <a:r>
              <a:rPr lang="en-US" sz="2400" dirty="0"/>
              <a:t>Low health literacy is a predictor of 30-day hospital readmissions</a:t>
            </a:r>
          </a:p>
          <a:p>
            <a:pPr lvl="1"/>
            <a:r>
              <a:rPr lang="en-US" sz="2400" dirty="0"/>
              <a:t>Resources and strategies that promote clear communication between providers and patients are essential to addressing health literacy barriers</a:t>
            </a:r>
          </a:p>
          <a:p>
            <a:pPr lvl="2"/>
            <a:r>
              <a:rPr lang="en-US" sz="2000" dirty="0"/>
              <a:t>National Patient Safety Foundation’s “Ask Me 3” program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108765" y="5108762"/>
            <a:ext cx="7978074" cy="872532"/>
            <a:chOff x="944402" y="2244977"/>
            <a:chExt cx="7708033" cy="872532"/>
          </a:xfrm>
        </p:grpSpPr>
        <p:sp>
          <p:nvSpPr>
            <p:cNvPr id="9" name="Rounded Rectangle 8"/>
            <p:cNvSpPr/>
            <p:nvPr/>
          </p:nvSpPr>
          <p:spPr>
            <a:xfrm>
              <a:off x="944402" y="2244977"/>
              <a:ext cx="2342113" cy="872532"/>
            </a:xfrm>
            <a:prstGeom prst="roundRect">
              <a:avLst/>
            </a:prstGeom>
            <a:solidFill>
              <a:srgbClr val="8064A2"/>
            </a:solidFill>
            <a:ln w="25400" cap="flat" cmpd="sng" algn="ctr">
              <a:solidFill>
                <a:srgbClr val="8064A2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r>
                <a:rPr lang="en-US" sz="2000" b="1" kern="0" dirty="0">
                  <a:solidFill>
                    <a:sysClr val="window" lastClr="FFFFFF"/>
                  </a:solidFill>
                  <a:latin typeface="Calibri"/>
                </a:rPr>
                <a:t>What is my </a:t>
              </a:r>
            </a:p>
            <a:p>
              <a:pPr algn="ctr" defTabSz="914400">
                <a:defRPr/>
              </a:pPr>
              <a:r>
                <a:rPr lang="en-US" sz="2000" b="1" kern="0" dirty="0">
                  <a:solidFill>
                    <a:sysClr val="window" lastClr="FFFFFF"/>
                  </a:solidFill>
                  <a:latin typeface="Calibri"/>
                </a:rPr>
                <a:t>main problem?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627362" y="2244977"/>
              <a:ext cx="2342114" cy="872532"/>
            </a:xfrm>
            <a:prstGeom prst="roundRect">
              <a:avLst/>
            </a:prstGeom>
            <a:solidFill>
              <a:srgbClr val="9BBB59"/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r>
                <a:rPr lang="en-US" sz="2000" b="1" kern="0" dirty="0">
                  <a:solidFill>
                    <a:sysClr val="window" lastClr="FFFFFF"/>
                  </a:solidFill>
                  <a:latin typeface="Calibri"/>
                </a:rPr>
                <a:t>What do I </a:t>
              </a:r>
            </a:p>
            <a:p>
              <a:pPr algn="ctr" defTabSz="914400">
                <a:defRPr/>
              </a:pPr>
              <a:r>
                <a:rPr lang="en-US" sz="2000" b="1" kern="0" dirty="0">
                  <a:solidFill>
                    <a:sysClr val="window" lastClr="FFFFFF"/>
                  </a:solidFill>
                  <a:latin typeface="Calibri"/>
                </a:rPr>
                <a:t>need to do?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310323" y="2244977"/>
              <a:ext cx="2342112" cy="872532"/>
            </a:xfrm>
            <a:prstGeom prst="roundRect">
              <a:avLst/>
            </a:prstGeom>
            <a:solidFill>
              <a:srgbClr val="4BACC6"/>
            </a:solidFill>
            <a:ln w="25400" cap="flat" cmpd="sng" algn="ctr">
              <a:solidFill>
                <a:srgbClr val="4BACC6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r>
                <a:rPr lang="en-US" sz="2000" b="1" kern="0" dirty="0">
                  <a:solidFill>
                    <a:sysClr val="window" lastClr="FFFFFF"/>
                  </a:solidFill>
                  <a:latin typeface="Calibri"/>
                </a:rPr>
                <a:t>Why is it important for me to do this?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623482" y="6245069"/>
            <a:ext cx="8692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National Patient Safety Foundation. www.npsf.org. Accessed 1/3/2017;</a:t>
            </a:r>
          </a:p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Mitchell SE, et al. 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</a:rPr>
              <a:t>J Health Comm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. 2012;17(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</a:rPr>
              <a:t>Suppl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 3):325-338.</a:t>
            </a:r>
          </a:p>
        </p:txBody>
      </p:sp>
    </p:spTree>
    <p:extLst>
      <p:ext uri="{BB962C8B-B14F-4D97-AF65-F5344CB8AC3E}">
        <p14:creationId xmlns:p14="http://schemas.microsoft.com/office/powerpoint/2010/main" val="1741685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9939"/>
            <a:ext cx="8534400" cy="10516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Patient and Family/Caregiver Education and Engagement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422399"/>
            <a:ext cx="9612775" cy="5325641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Ensure patients and families/caregivers are knowledge about PAH and have a plan of care they can understand and implement: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i="1" dirty="0"/>
              <a:t>Assess health literacy and gaps in the patient’s and family’s/caregiver’s knowledge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i="1" dirty="0"/>
              <a:t>Assess clinical and non-clinical issues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000" dirty="0"/>
              <a:t>Patient/caregiver understanding of “red flags” for PAH symptom escalation and who to contact for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Patient and family-centered transition communication 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Multidisciplinary approach to ensure that the care team, patient and family are speaking the same language/information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Development of self-management skills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Assess the patient’s and family’s/caregivers ability to manage their manage their medication therapies, including infusion and oxygen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Tools and resources for self-management &amp; care team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82551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598" y="85887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Healthcare Provider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966486"/>
            <a:ext cx="10052613" cy="5978324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Clearly identified patient’s primary care team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1800" i="1" dirty="0"/>
              <a:t>Personal physician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1800" i="1" dirty="0"/>
              <a:t>Enhanced access to services 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1800" i="1" dirty="0"/>
              <a:t>Refer patients to expert PAH care centers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1800" i="1" dirty="0"/>
              <a:t>Communication, communication, communication </a:t>
            </a:r>
            <a:r>
              <a:rPr lang="en-US" sz="1200" i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Clearly identified patient’s PAH expert care center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Clearly identified patient’s hospital and care continuum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 of recognized PAH practice guidelines (evidence-based guidelines)</a:t>
            </a: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Hub of case management activities</a:t>
            </a:r>
          </a:p>
          <a:p>
            <a:pPr marL="919163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Improve documentation around change in patient’s condition</a:t>
            </a:r>
          </a:p>
          <a:p>
            <a:pPr marL="919163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Improve the flow of information between the care team and all levels of care</a:t>
            </a:r>
          </a:p>
          <a:p>
            <a:pPr marL="919163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Take the role of communication hub</a:t>
            </a:r>
          </a:p>
          <a:p>
            <a:pPr marL="919163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Medication reconciliation during transitions of care</a:t>
            </a:r>
          </a:p>
          <a:p>
            <a:pPr marL="919163" lvl="1" indent="-4572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75655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4110" y="149548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Role of the Professional Case Manager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053296"/>
            <a:ext cx="10156785" cy="580470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complete assessment of Medical, Behavioral, Social and Health system issues and 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Patient and family advocacy identifying and supporting patient preference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Defining and improving educational &amp; knowledge deficits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Development of a plan of care that supports the patient and family in working with their care team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Collaboration with the pharmacist in developing the patients medication lists and understanding the medication regime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Assisting the patient and family in recognizing “red flags” for PAH symptom escalation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Enhancing care coordination and access to care options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Communication, motivational support, health coaching and clarification of miscommunication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Advanced care planning</a:t>
            </a:r>
          </a:p>
        </p:txBody>
      </p:sp>
    </p:spTree>
    <p:extLst>
      <p:ext uri="{BB962C8B-B14F-4D97-AF65-F5344CB8AC3E}">
        <p14:creationId xmlns:p14="http://schemas.microsoft.com/office/powerpoint/2010/main" val="59920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/>
              <a:t>Continuum of Care &amp; Spectrum of Services </a:t>
            </a:r>
          </a:p>
        </p:txBody>
      </p:sp>
      <p:grpSp>
        <p:nvGrpSpPr>
          <p:cNvPr id="49155" name="Group 4"/>
          <p:cNvGrpSpPr>
            <a:grpSpLocks/>
          </p:cNvGrpSpPr>
          <p:nvPr/>
        </p:nvGrpSpPr>
        <p:grpSpPr bwMode="auto">
          <a:xfrm>
            <a:off x="1649802" y="1910914"/>
            <a:ext cx="8839200" cy="4634774"/>
            <a:chOff x="332" y="1500"/>
            <a:chExt cx="5504" cy="2351"/>
          </a:xfrm>
        </p:grpSpPr>
        <p:sp>
          <p:nvSpPr>
            <p:cNvPr id="49160" name="Line 5"/>
            <p:cNvSpPr>
              <a:spLocks noChangeShapeType="1"/>
            </p:cNvSpPr>
            <p:nvPr/>
          </p:nvSpPr>
          <p:spPr bwMode="auto">
            <a:xfrm>
              <a:off x="2061" y="2229"/>
              <a:ext cx="0" cy="1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61" name="Line 6"/>
            <p:cNvSpPr>
              <a:spLocks noChangeShapeType="1"/>
            </p:cNvSpPr>
            <p:nvPr/>
          </p:nvSpPr>
          <p:spPr bwMode="auto">
            <a:xfrm>
              <a:off x="2487" y="1853"/>
              <a:ext cx="0" cy="5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62" name="Line 7"/>
            <p:cNvSpPr>
              <a:spLocks noChangeShapeType="1"/>
            </p:cNvSpPr>
            <p:nvPr/>
          </p:nvSpPr>
          <p:spPr bwMode="auto">
            <a:xfrm>
              <a:off x="2671" y="2216"/>
              <a:ext cx="0" cy="1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63" name="Line 8"/>
            <p:cNvSpPr>
              <a:spLocks noChangeShapeType="1"/>
            </p:cNvSpPr>
            <p:nvPr/>
          </p:nvSpPr>
          <p:spPr bwMode="auto">
            <a:xfrm>
              <a:off x="1617" y="1932"/>
              <a:ext cx="4" cy="4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64" name="AutoShape 9"/>
            <p:cNvSpPr>
              <a:spLocks noChangeArrowheads="1"/>
            </p:cNvSpPr>
            <p:nvPr/>
          </p:nvSpPr>
          <p:spPr bwMode="auto">
            <a:xfrm>
              <a:off x="4394" y="2313"/>
              <a:ext cx="1005" cy="613"/>
            </a:xfrm>
            <a:prstGeom prst="rightArrow">
              <a:avLst>
                <a:gd name="adj1" fmla="val 50000"/>
                <a:gd name="adj2" fmla="val 82019"/>
              </a:avLst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65" name="AutoShape 10"/>
            <p:cNvSpPr>
              <a:spLocks noChangeArrowheads="1"/>
            </p:cNvSpPr>
            <p:nvPr/>
          </p:nvSpPr>
          <p:spPr bwMode="auto">
            <a:xfrm flipH="1">
              <a:off x="1007" y="2313"/>
              <a:ext cx="994" cy="613"/>
            </a:xfrm>
            <a:prstGeom prst="rightArrow">
              <a:avLst>
                <a:gd name="adj1" fmla="val 50000"/>
                <a:gd name="adj2" fmla="val 79530"/>
              </a:avLst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66" name="Rectangle 11"/>
            <p:cNvSpPr>
              <a:spLocks noChangeArrowheads="1"/>
            </p:cNvSpPr>
            <p:nvPr/>
          </p:nvSpPr>
          <p:spPr bwMode="auto">
            <a:xfrm>
              <a:off x="1491" y="2441"/>
              <a:ext cx="3405" cy="35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76200" dir="5400000" algn="ctr" rotWithShape="0">
                <a:schemeClr val="bg2"/>
              </a:outerShdw>
            </a:effectLst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67" name="Rectangle 12"/>
            <p:cNvSpPr>
              <a:spLocks noChangeArrowheads="1"/>
            </p:cNvSpPr>
            <p:nvPr/>
          </p:nvSpPr>
          <p:spPr bwMode="auto">
            <a:xfrm>
              <a:off x="2247" y="2444"/>
              <a:ext cx="96" cy="34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00FF00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68" name="Rectangle 13"/>
            <p:cNvSpPr>
              <a:spLocks noChangeArrowheads="1"/>
            </p:cNvSpPr>
            <p:nvPr/>
          </p:nvSpPr>
          <p:spPr bwMode="auto">
            <a:xfrm>
              <a:off x="2055" y="2444"/>
              <a:ext cx="192" cy="354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57B49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69" name="Rectangle 14"/>
            <p:cNvSpPr>
              <a:spLocks noChangeArrowheads="1"/>
            </p:cNvSpPr>
            <p:nvPr/>
          </p:nvSpPr>
          <p:spPr bwMode="auto">
            <a:xfrm>
              <a:off x="2547" y="2441"/>
              <a:ext cx="944" cy="35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E5405D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0" name="Rectangle 15"/>
            <p:cNvSpPr>
              <a:spLocks noChangeArrowheads="1"/>
            </p:cNvSpPr>
            <p:nvPr/>
          </p:nvSpPr>
          <p:spPr bwMode="auto">
            <a:xfrm>
              <a:off x="2569" y="2001"/>
              <a:ext cx="112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Palliative Care</a:t>
              </a:r>
            </a:p>
          </p:txBody>
        </p:sp>
        <p:sp>
          <p:nvSpPr>
            <p:cNvPr id="49171" name="Rectangle 16"/>
            <p:cNvSpPr>
              <a:spLocks noChangeArrowheads="1"/>
            </p:cNvSpPr>
            <p:nvPr/>
          </p:nvSpPr>
          <p:spPr bwMode="auto">
            <a:xfrm>
              <a:off x="1623" y="2444"/>
              <a:ext cx="228" cy="34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1BFDFD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2" name="Rectangle 17"/>
            <p:cNvSpPr>
              <a:spLocks noChangeArrowheads="1"/>
            </p:cNvSpPr>
            <p:nvPr/>
          </p:nvSpPr>
          <p:spPr bwMode="auto">
            <a:xfrm>
              <a:off x="1857" y="2441"/>
              <a:ext cx="198" cy="35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AFD00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3" name="Rectangle 18"/>
            <p:cNvSpPr>
              <a:spLocks noChangeArrowheads="1"/>
            </p:cNvSpPr>
            <p:nvPr/>
          </p:nvSpPr>
          <p:spPr bwMode="auto">
            <a:xfrm>
              <a:off x="2343" y="2444"/>
              <a:ext cx="201" cy="354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A2C1FE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4" name="Rectangle 19"/>
            <p:cNvSpPr>
              <a:spLocks noChangeArrowheads="1"/>
            </p:cNvSpPr>
            <p:nvPr/>
          </p:nvSpPr>
          <p:spPr bwMode="auto">
            <a:xfrm>
              <a:off x="3488" y="2439"/>
              <a:ext cx="439" cy="355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1BFDFD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5" name="Rectangle 20"/>
            <p:cNvSpPr>
              <a:spLocks noChangeArrowheads="1"/>
            </p:cNvSpPr>
            <p:nvPr/>
          </p:nvSpPr>
          <p:spPr bwMode="auto">
            <a:xfrm>
              <a:off x="4328" y="2444"/>
              <a:ext cx="463" cy="354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57B49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6" name="Rectangle 21"/>
            <p:cNvSpPr>
              <a:spLocks noChangeArrowheads="1"/>
            </p:cNvSpPr>
            <p:nvPr/>
          </p:nvSpPr>
          <p:spPr bwMode="auto">
            <a:xfrm>
              <a:off x="3927" y="2441"/>
              <a:ext cx="396" cy="35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AFD00"/>
                </a:gs>
                <a:gs pos="100000">
                  <a:srgbClr val="000000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pPr>
                <a:spcBef>
                  <a:spcPct val="50000"/>
                </a:spcBef>
              </a:pPr>
              <a:endParaRPr lang="en-US" dirty="0">
                <a:latin typeface="Times New Roman" pitchFamily="18" charset="0"/>
              </a:endParaRPr>
            </a:p>
          </p:txBody>
        </p:sp>
        <p:sp>
          <p:nvSpPr>
            <p:cNvPr id="49177" name="Line 22"/>
            <p:cNvSpPr>
              <a:spLocks noChangeShapeType="1"/>
            </p:cNvSpPr>
            <p:nvPr/>
          </p:nvSpPr>
          <p:spPr bwMode="auto">
            <a:xfrm>
              <a:off x="1852" y="2816"/>
              <a:ext cx="0" cy="26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78" name="Line 23"/>
            <p:cNvSpPr>
              <a:spLocks noChangeShapeType="1"/>
            </p:cNvSpPr>
            <p:nvPr/>
          </p:nvSpPr>
          <p:spPr bwMode="auto">
            <a:xfrm>
              <a:off x="2250" y="2816"/>
              <a:ext cx="0" cy="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79" name="Rectangle 24"/>
            <p:cNvSpPr>
              <a:spLocks noChangeArrowheads="1"/>
            </p:cNvSpPr>
            <p:nvPr/>
          </p:nvSpPr>
          <p:spPr bwMode="auto">
            <a:xfrm>
              <a:off x="2257" y="3085"/>
              <a:ext cx="70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Hospice </a:t>
              </a:r>
            </a:p>
          </p:txBody>
        </p:sp>
        <p:sp>
          <p:nvSpPr>
            <p:cNvPr id="49180" name="Line 25"/>
            <p:cNvSpPr>
              <a:spLocks noChangeShapeType="1"/>
            </p:cNvSpPr>
            <p:nvPr/>
          </p:nvSpPr>
          <p:spPr bwMode="auto">
            <a:xfrm>
              <a:off x="2545" y="2820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81" name="Rectangle 26"/>
            <p:cNvSpPr>
              <a:spLocks noChangeArrowheads="1"/>
            </p:cNvSpPr>
            <p:nvPr/>
          </p:nvSpPr>
          <p:spPr bwMode="auto">
            <a:xfrm>
              <a:off x="1471" y="3053"/>
              <a:ext cx="807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Doctor's</a:t>
              </a:r>
            </a:p>
            <a:p>
              <a:r>
                <a:rPr lang="en-US" sz="2000" b="1" dirty="0">
                  <a:latin typeface="Times New Roman" pitchFamily="18" charset="0"/>
                </a:rPr>
                <a:t>Office</a:t>
              </a:r>
            </a:p>
          </p:txBody>
        </p:sp>
        <p:sp>
          <p:nvSpPr>
            <p:cNvPr id="49182" name="Rectangle 27"/>
            <p:cNvSpPr>
              <a:spLocks noChangeArrowheads="1"/>
            </p:cNvSpPr>
            <p:nvPr/>
          </p:nvSpPr>
          <p:spPr bwMode="auto">
            <a:xfrm>
              <a:off x="1714" y="3337"/>
              <a:ext cx="1071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/>
              <a:r>
                <a:rPr lang="en-US" sz="2000" b="1" dirty="0">
                  <a:latin typeface="Times New Roman" pitchFamily="18" charset="0"/>
                </a:rPr>
                <a:t>Case/Disease  </a:t>
              </a:r>
            </a:p>
            <a:p>
              <a:pPr algn="ctr"/>
              <a:r>
                <a:rPr lang="en-US" sz="2000" b="1" dirty="0">
                  <a:latin typeface="Times New Roman" pitchFamily="18" charset="0"/>
                </a:rPr>
                <a:t>Management </a:t>
              </a:r>
            </a:p>
          </p:txBody>
        </p:sp>
        <p:sp>
          <p:nvSpPr>
            <p:cNvPr id="49183" name="Rectangle 28"/>
            <p:cNvSpPr>
              <a:spLocks noChangeArrowheads="1"/>
            </p:cNvSpPr>
            <p:nvPr/>
          </p:nvSpPr>
          <p:spPr bwMode="auto">
            <a:xfrm>
              <a:off x="4926" y="3048"/>
              <a:ext cx="803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Long Term</a:t>
              </a:r>
            </a:p>
            <a:p>
              <a:r>
                <a:rPr lang="en-US" sz="2000" b="1" dirty="0">
                  <a:latin typeface="Times New Roman" pitchFamily="18" charset="0"/>
                </a:rPr>
                <a:t>Acute</a:t>
              </a:r>
            </a:p>
            <a:p>
              <a:r>
                <a:rPr lang="en-US" sz="2000" b="1" dirty="0">
                  <a:latin typeface="Times New Roman" pitchFamily="18" charset="0"/>
                </a:rPr>
                <a:t>Hospital</a:t>
              </a:r>
            </a:p>
          </p:txBody>
        </p:sp>
        <p:sp>
          <p:nvSpPr>
            <p:cNvPr id="49184" name="Line 29"/>
            <p:cNvSpPr>
              <a:spLocks noChangeShapeType="1"/>
            </p:cNvSpPr>
            <p:nvPr/>
          </p:nvSpPr>
          <p:spPr bwMode="auto">
            <a:xfrm>
              <a:off x="3925" y="2217"/>
              <a:ext cx="1" cy="19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85" name="Rectangle 30"/>
            <p:cNvSpPr>
              <a:spLocks noChangeArrowheads="1"/>
            </p:cNvSpPr>
            <p:nvPr/>
          </p:nvSpPr>
          <p:spPr bwMode="auto">
            <a:xfrm>
              <a:off x="3673" y="1932"/>
              <a:ext cx="834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Sub-acute</a:t>
              </a:r>
            </a:p>
            <a:p>
              <a:r>
                <a:rPr lang="en-US" sz="2000" b="1" dirty="0">
                  <a:latin typeface="Times New Roman" pitchFamily="18" charset="0"/>
                </a:rPr>
                <a:t>Rehab</a:t>
              </a:r>
            </a:p>
          </p:txBody>
        </p:sp>
        <p:sp>
          <p:nvSpPr>
            <p:cNvPr id="49186" name="Rectangle 31"/>
            <p:cNvSpPr>
              <a:spLocks noChangeArrowheads="1"/>
            </p:cNvSpPr>
            <p:nvPr/>
          </p:nvSpPr>
          <p:spPr bwMode="auto">
            <a:xfrm>
              <a:off x="2371" y="1500"/>
              <a:ext cx="127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b="1" dirty="0">
                  <a:latin typeface="Times New Roman" pitchFamily="18" charset="0"/>
                </a:rPr>
                <a:t>Home Health</a:t>
              </a:r>
            </a:p>
            <a:p>
              <a:r>
                <a:rPr lang="en-US" b="1" dirty="0">
                  <a:latin typeface="Times New Roman" pitchFamily="18" charset="0"/>
                </a:rPr>
                <a:t>Skilled &amp; LTC </a:t>
              </a:r>
            </a:p>
          </p:txBody>
        </p:sp>
        <p:sp>
          <p:nvSpPr>
            <p:cNvPr id="49187" name="Rectangle 32"/>
            <p:cNvSpPr>
              <a:spLocks noChangeArrowheads="1"/>
            </p:cNvSpPr>
            <p:nvPr/>
          </p:nvSpPr>
          <p:spPr bwMode="auto">
            <a:xfrm>
              <a:off x="1617" y="1979"/>
              <a:ext cx="88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Specialist</a:t>
              </a:r>
            </a:p>
          </p:txBody>
        </p:sp>
        <p:sp>
          <p:nvSpPr>
            <p:cNvPr id="49188" name="Rectangle 33"/>
            <p:cNvSpPr>
              <a:spLocks noChangeArrowheads="1"/>
            </p:cNvSpPr>
            <p:nvPr/>
          </p:nvSpPr>
          <p:spPr bwMode="auto">
            <a:xfrm>
              <a:off x="1259" y="1596"/>
              <a:ext cx="758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000" b="1" dirty="0">
                  <a:latin typeface="Times New Roman" pitchFamily="18" charset="0"/>
                </a:rPr>
                <a:t>Health &amp; Wellness</a:t>
              </a:r>
            </a:p>
          </p:txBody>
        </p:sp>
        <p:sp>
          <p:nvSpPr>
            <p:cNvPr id="49189" name="Line 34"/>
            <p:cNvSpPr>
              <a:spLocks noChangeShapeType="1"/>
            </p:cNvSpPr>
            <p:nvPr/>
          </p:nvSpPr>
          <p:spPr bwMode="auto">
            <a:xfrm>
              <a:off x="1490" y="2793"/>
              <a:ext cx="3410" cy="1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0" name="Line 35"/>
            <p:cNvSpPr>
              <a:spLocks noChangeShapeType="1"/>
            </p:cNvSpPr>
            <p:nvPr/>
          </p:nvSpPr>
          <p:spPr bwMode="auto">
            <a:xfrm>
              <a:off x="1623" y="2444"/>
              <a:ext cx="0" cy="356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1" name="Line 36"/>
            <p:cNvSpPr>
              <a:spLocks noChangeShapeType="1"/>
            </p:cNvSpPr>
            <p:nvPr/>
          </p:nvSpPr>
          <p:spPr bwMode="auto">
            <a:xfrm>
              <a:off x="1854" y="2444"/>
              <a:ext cx="0" cy="35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2" name="Line 37"/>
            <p:cNvSpPr>
              <a:spLocks noChangeShapeType="1"/>
            </p:cNvSpPr>
            <p:nvPr/>
          </p:nvSpPr>
          <p:spPr bwMode="auto">
            <a:xfrm>
              <a:off x="2055" y="2444"/>
              <a:ext cx="0" cy="349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3" name="Line 38"/>
            <p:cNvSpPr>
              <a:spLocks noChangeShapeType="1"/>
            </p:cNvSpPr>
            <p:nvPr/>
          </p:nvSpPr>
          <p:spPr bwMode="auto">
            <a:xfrm>
              <a:off x="2343" y="2444"/>
              <a:ext cx="0" cy="356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4" name="Line 39"/>
            <p:cNvSpPr>
              <a:spLocks noChangeShapeType="1"/>
            </p:cNvSpPr>
            <p:nvPr/>
          </p:nvSpPr>
          <p:spPr bwMode="auto">
            <a:xfrm>
              <a:off x="2545" y="2444"/>
              <a:ext cx="0" cy="351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10664" name="Rectangle 40"/>
            <p:cNvSpPr>
              <a:spLocks noChangeArrowheads="1"/>
            </p:cNvSpPr>
            <p:nvPr/>
          </p:nvSpPr>
          <p:spPr bwMode="auto">
            <a:xfrm>
              <a:off x="1062" y="2495"/>
              <a:ext cx="57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ea typeface="ＭＳ Ｐゴシック" pitchFamily="34" charset="-128"/>
                </a:rPr>
                <a:t>Health</a:t>
              </a:r>
              <a:endPara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ＭＳ Ｐゴシック" pitchFamily="34" charset="-128"/>
              </a:endParaRPr>
            </a:p>
          </p:txBody>
        </p:sp>
        <p:sp>
          <p:nvSpPr>
            <p:cNvPr id="410665" name="Rectangle 41"/>
            <p:cNvSpPr>
              <a:spLocks noChangeArrowheads="1"/>
            </p:cNvSpPr>
            <p:nvPr/>
          </p:nvSpPr>
          <p:spPr bwMode="auto">
            <a:xfrm>
              <a:off x="4753" y="2479"/>
              <a:ext cx="574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ea typeface="ＭＳ Ｐゴシック" pitchFamily="34" charset="-128"/>
                </a:rPr>
                <a:t>Health</a:t>
              </a:r>
              <a:endPara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ＭＳ Ｐゴシック" pitchFamily="34" charset="-128"/>
              </a:endParaRPr>
            </a:p>
          </p:txBody>
        </p:sp>
        <p:sp>
          <p:nvSpPr>
            <p:cNvPr id="49197" name="Rectangle 42"/>
            <p:cNvSpPr>
              <a:spLocks noChangeArrowheads="1"/>
            </p:cNvSpPr>
            <p:nvPr/>
          </p:nvSpPr>
          <p:spPr bwMode="auto">
            <a:xfrm>
              <a:off x="332" y="1729"/>
              <a:ext cx="974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Enrollment</a:t>
              </a:r>
            </a:p>
          </p:txBody>
        </p:sp>
        <p:sp>
          <p:nvSpPr>
            <p:cNvPr id="49198" name="Line 43"/>
            <p:cNvSpPr>
              <a:spLocks noChangeShapeType="1"/>
            </p:cNvSpPr>
            <p:nvPr/>
          </p:nvSpPr>
          <p:spPr bwMode="auto">
            <a:xfrm flipV="1">
              <a:off x="1047" y="1958"/>
              <a:ext cx="0" cy="5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199" name="Line 44"/>
            <p:cNvSpPr>
              <a:spLocks noChangeShapeType="1"/>
            </p:cNvSpPr>
            <p:nvPr/>
          </p:nvSpPr>
          <p:spPr bwMode="auto">
            <a:xfrm>
              <a:off x="3489" y="2446"/>
              <a:ext cx="0" cy="357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0" name="Line 45"/>
            <p:cNvSpPr>
              <a:spLocks noChangeShapeType="1"/>
            </p:cNvSpPr>
            <p:nvPr/>
          </p:nvSpPr>
          <p:spPr bwMode="auto">
            <a:xfrm flipH="1">
              <a:off x="4323" y="2444"/>
              <a:ext cx="1" cy="35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1" name="Line 46"/>
            <p:cNvSpPr>
              <a:spLocks noChangeShapeType="1"/>
            </p:cNvSpPr>
            <p:nvPr/>
          </p:nvSpPr>
          <p:spPr bwMode="auto">
            <a:xfrm>
              <a:off x="4792" y="2444"/>
              <a:ext cx="0" cy="35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2" name="Rectangle 47"/>
            <p:cNvSpPr>
              <a:spLocks noChangeArrowheads="1"/>
            </p:cNvSpPr>
            <p:nvPr/>
          </p:nvSpPr>
          <p:spPr bwMode="auto">
            <a:xfrm>
              <a:off x="3161" y="3085"/>
              <a:ext cx="1059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OP Therapies</a:t>
              </a:r>
            </a:p>
          </p:txBody>
        </p:sp>
        <p:sp>
          <p:nvSpPr>
            <p:cNvPr id="49203" name="Line 48"/>
            <p:cNvSpPr>
              <a:spLocks noChangeShapeType="1"/>
            </p:cNvSpPr>
            <p:nvPr/>
          </p:nvSpPr>
          <p:spPr bwMode="auto">
            <a:xfrm flipH="1">
              <a:off x="3644" y="2793"/>
              <a:ext cx="0" cy="3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4" name="Line 49"/>
            <p:cNvSpPr>
              <a:spLocks noChangeShapeType="1"/>
            </p:cNvSpPr>
            <p:nvPr/>
          </p:nvSpPr>
          <p:spPr bwMode="auto">
            <a:xfrm>
              <a:off x="1490" y="2442"/>
              <a:ext cx="3410" cy="1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5" name="Line 50"/>
            <p:cNvSpPr>
              <a:spLocks noChangeShapeType="1"/>
            </p:cNvSpPr>
            <p:nvPr/>
          </p:nvSpPr>
          <p:spPr bwMode="auto">
            <a:xfrm>
              <a:off x="2247" y="2444"/>
              <a:ext cx="0" cy="35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6" name="Line 51"/>
            <p:cNvSpPr>
              <a:spLocks noChangeShapeType="1"/>
            </p:cNvSpPr>
            <p:nvPr/>
          </p:nvSpPr>
          <p:spPr bwMode="auto">
            <a:xfrm>
              <a:off x="3927" y="2444"/>
              <a:ext cx="0" cy="359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7" name="Line 52"/>
            <p:cNvSpPr>
              <a:spLocks noChangeShapeType="1"/>
            </p:cNvSpPr>
            <p:nvPr/>
          </p:nvSpPr>
          <p:spPr bwMode="auto">
            <a:xfrm>
              <a:off x="4865" y="1980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08" name="Rectangle 53"/>
            <p:cNvSpPr>
              <a:spLocks noChangeArrowheads="1"/>
            </p:cNvSpPr>
            <p:nvPr/>
          </p:nvSpPr>
          <p:spPr bwMode="auto">
            <a:xfrm>
              <a:off x="4145" y="1774"/>
              <a:ext cx="1691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</a:rPr>
                <a:t>Acute Hospitalization</a:t>
              </a:r>
            </a:p>
          </p:txBody>
        </p:sp>
        <p:sp>
          <p:nvSpPr>
            <p:cNvPr id="49209" name="Line 54"/>
            <p:cNvSpPr>
              <a:spLocks noChangeShapeType="1"/>
            </p:cNvSpPr>
            <p:nvPr/>
          </p:nvSpPr>
          <p:spPr bwMode="auto">
            <a:xfrm>
              <a:off x="4303" y="2821"/>
              <a:ext cx="15" cy="3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stealth" w="med" len="med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10" name="Rectangle 55"/>
            <p:cNvSpPr>
              <a:spLocks noChangeArrowheads="1"/>
            </p:cNvSpPr>
            <p:nvPr/>
          </p:nvSpPr>
          <p:spPr bwMode="auto">
            <a:xfrm>
              <a:off x="3938" y="3181"/>
              <a:ext cx="894" cy="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000" b="1" dirty="0">
                  <a:latin typeface="Times New Roman" pitchFamily="18" charset="0"/>
                </a:rPr>
                <a:t>Diagnostic</a:t>
              </a:r>
            </a:p>
            <a:p>
              <a:pPr algn="ctr"/>
              <a:r>
                <a:rPr lang="en-US" sz="2000" b="1" dirty="0">
                  <a:latin typeface="Times New Roman" pitchFamily="18" charset="0"/>
                </a:rPr>
                <a:t>&amp; Treatment</a:t>
              </a:r>
            </a:p>
            <a:p>
              <a:pPr algn="ctr"/>
              <a:r>
                <a:rPr lang="en-US" sz="2000" b="1" dirty="0">
                  <a:latin typeface="Times New Roman" pitchFamily="18" charset="0"/>
                </a:rPr>
                <a:t>Center</a:t>
              </a:r>
            </a:p>
          </p:txBody>
        </p:sp>
        <p:sp>
          <p:nvSpPr>
            <p:cNvPr id="49211" name="Line 56"/>
            <p:cNvSpPr>
              <a:spLocks noChangeShapeType="1"/>
            </p:cNvSpPr>
            <p:nvPr/>
          </p:nvSpPr>
          <p:spPr bwMode="auto">
            <a:xfrm flipV="1">
              <a:off x="1496" y="2801"/>
              <a:ext cx="0" cy="76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9212" name="Line 57"/>
            <p:cNvSpPr>
              <a:spLocks noChangeShapeType="1"/>
            </p:cNvSpPr>
            <p:nvPr/>
          </p:nvSpPr>
          <p:spPr bwMode="auto">
            <a:xfrm flipV="1">
              <a:off x="4896" y="2797"/>
              <a:ext cx="0" cy="76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10682" name="Rectangle 58"/>
            <p:cNvSpPr>
              <a:spLocks noChangeArrowheads="1"/>
            </p:cNvSpPr>
            <p:nvPr/>
          </p:nvSpPr>
          <p:spPr bwMode="auto">
            <a:xfrm>
              <a:off x="2972" y="3319"/>
              <a:ext cx="25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>
                <a:defRPr/>
              </a:pP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ＭＳ Ｐゴシック" pitchFamily="34" charset="-128"/>
              </a:endParaRPr>
            </a:p>
          </p:txBody>
        </p:sp>
        <p:grpSp>
          <p:nvGrpSpPr>
            <p:cNvPr id="49215" name="Group 60"/>
            <p:cNvGrpSpPr>
              <a:grpSpLocks/>
            </p:cNvGrpSpPr>
            <p:nvPr/>
          </p:nvGrpSpPr>
          <p:grpSpPr bwMode="auto">
            <a:xfrm>
              <a:off x="4794" y="2819"/>
              <a:ext cx="117" cy="520"/>
              <a:chOff x="4794" y="2819"/>
              <a:chExt cx="117" cy="568"/>
            </a:xfrm>
          </p:grpSpPr>
          <p:sp>
            <p:nvSpPr>
              <p:cNvPr id="49216" name="Line 61"/>
              <p:cNvSpPr>
                <a:spLocks noChangeShapeType="1"/>
              </p:cNvSpPr>
              <p:nvPr/>
            </p:nvSpPr>
            <p:spPr bwMode="auto">
              <a:xfrm>
                <a:off x="4794" y="2819"/>
                <a:ext cx="1" cy="5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med"/>
                <a:tailEnd type="none" w="sm" len="sm"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9217" name="Line 62"/>
              <p:cNvSpPr>
                <a:spLocks noChangeShapeType="1"/>
              </p:cNvSpPr>
              <p:nvPr/>
            </p:nvSpPr>
            <p:spPr bwMode="auto">
              <a:xfrm>
                <a:off x="4794" y="3381"/>
                <a:ext cx="117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 type="none" w="sm" len="sm"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49157" name="TextBox 63"/>
          <p:cNvSpPr txBox="1">
            <a:spLocks noChangeArrowheads="1"/>
          </p:cNvSpPr>
          <p:nvPr/>
        </p:nvSpPr>
        <p:spPr bwMode="auto">
          <a:xfrm>
            <a:off x="5334000" y="4800600"/>
            <a:ext cx="1905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sz="1800" b="1" dirty="0"/>
              <a:t>Respite Care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6096000" y="4572000"/>
            <a:ext cx="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59" name="TextBox 73"/>
          <p:cNvSpPr txBox="1">
            <a:spLocks noChangeArrowheads="1"/>
          </p:cNvSpPr>
          <p:nvPr/>
        </p:nvSpPr>
        <p:spPr bwMode="auto">
          <a:xfrm>
            <a:off x="1828800" y="1216819"/>
            <a:ext cx="868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/>
            <a:r>
              <a:rPr lang="en-US" b="1" dirty="0">
                <a:solidFill>
                  <a:srgbClr val="FF0000"/>
                </a:solidFill>
              </a:rPr>
              <a:t>How will you coordinate care beyond your service?</a:t>
            </a:r>
          </a:p>
        </p:txBody>
      </p:sp>
      <p:sp>
        <p:nvSpPr>
          <p:cNvPr id="67" name="Line 52"/>
          <p:cNvSpPr>
            <a:spLocks noChangeShapeType="1"/>
          </p:cNvSpPr>
          <p:nvPr/>
        </p:nvSpPr>
        <p:spPr bwMode="auto">
          <a:xfrm flipH="1">
            <a:off x="7015312" y="2451079"/>
            <a:ext cx="1" cy="1247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29400" y="1856400"/>
            <a:ext cx="3042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pc="150" dirty="0">
                <a:latin typeface="Georgia" pitchFamily="18" charset="0"/>
                <a:cs typeface="Times New Roman" pitchFamily="18" charset="0"/>
              </a:rPr>
              <a:t>Community</a:t>
            </a:r>
          </a:p>
          <a:p>
            <a:r>
              <a:rPr lang="en-US" sz="1600" b="1" spc="150" dirty="0">
                <a:latin typeface="Georgia" pitchFamily="18" charset="0"/>
                <a:cs typeface="Times New Roman" pitchFamily="18" charset="0"/>
              </a:rPr>
              <a:t>Based Services </a:t>
            </a:r>
          </a:p>
        </p:txBody>
      </p:sp>
    </p:spTree>
    <p:extLst>
      <p:ext uri="{BB962C8B-B14F-4D97-AF65-F5344CB8AC3E}">
        <p14:creationId xmlns:p14="http://schemas.microsoft.com/office/powerpoint/2010/main" val="26162609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26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8476" y="77410"/>
            <a:ext cx="8534400" cy="5531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Follow Up and Information Transfer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1085" y="1033025"/>
            <a:ext cx="10293477" cy="564844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PAH patients and families require timely key access to key healthcare providers after an episode of care as required by the patient’s condition and needs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Transitional care follow up with care team members, physician, nurses, case managers, social work, home health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Review with patient and family the follow-up care plan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Communication with patients and/or families and other health care providers post-transition from an episode of care: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Call to patient 24-48 hours after transition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/>
              <a:t>Home visit </a:t>
            </a:r>
          </a:p>
          <a:p>
            <a:pPr marL="747713" lvl="1">
              <a:buFont typeface="Arial" panose="020B0604020202020204" pitchFamily="34" charset="0"/>
              <a:buChar char="•"/>
            </a:pPr>
            <a:r>
              <a:rPr lang="en-US" sz="2200" dirty="0" err="1"/>
              <a:t>Reasseement</a:t>
            </a:r>
            <a:r>
              <a:rPr lang="en-US" sz="2200" dirty="0"/>
              <a:t> of care plan and regular contact times with patient and family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Implementation of clearly defined communication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 of formal communication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Clearly defined providers, care centers, and community resources to facilitate timely transfer of critical information </a:t>
            </a:r>
          </a:p>
        </p:txBody>
      </p:sp>
    </p:spTree>
    <p:extLst>
      <p:ext uri="{BB962C8B-B14F-4D97-AF65-F5344CB8AC3E}">
        <p14:creationId xmlns:p14="http://schemas.microsoft.com/office/powerpoint/2010/main" val="1481937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656" y="51163"/>
            <a:ext cx="10017693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Patient and Family-Centered Transition Communication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22420130"/>
              </p:ext>
            </p:extLst>
          </p:nvPr>
        </p:nvGraphicFramePr>
        <p:xfrm>
          <a:off x="1785257" y="1477387"/>
          <a:ext cx="8631535" cy="50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8519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6032" y="200011"/>
            <a:ext cx="8911687" cy="870647"/>
          </a:xfrm>
        </p:spPr>
        <p:txBody>
          <a:bodyPr>
            <a:normAutofit/>
          </a:bodyPr>
          <a:lstStyle/>
          <a:p>
            <a:r>
              <a:rPr lang="en-US" sz="3200" b="1" dirty="0"/>
              <a:t>Develop Self-Care Management Skills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348898"/>
              </p:ext>
            </p:extLst>
          </p:nvPr>
        </p:nvGraphicFramePr>
        <p:xfrm>
          <a:off x="1828799" y="1024359"/>
          <a:ext cx="9716947" cy="5590574"/>
        </p:xfrm>
        <a:graphic>
          <a:graphicData uri="http://schemas.openxmlformats.org/drawingml/2006/table">
            <a:tbl>
              <a:tblPr bandRow="1"/>
              <a:tblGrid>
                <a:gridCol w="9716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588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Assess patient’s and family’s/caregiver’s ability to manage their medication therapies, including oxygen, and develop the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care plan around that assessment</a:t>
                      </a:r>
                    </a:p>
                  </a:txBody>
                  <a:tcPr marL="128016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22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Provide opportunity for appropriate patient teach-back and discussion of risk issues</a:t>
                      </a:r>
                    </a:p>
                  </a:txBody>
                  <a:tcPr marL="128016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881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Develop a nutrition plan with the patient and family/caregiver assessing concerns related to cultural, financial, and social burden</a:t>
                      </a:r>
                    </a:p>
                  </a:txBody>
                  <a:tcPr marL="128016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172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Goal of asking and supporting patients and families/caregivers to take responsibility for monitoring their own healthcare needs on a daily basis, maintaining an up-to-date medication list, and how and when to seek appropriate assistance when needed</a:t>
                      </a:r>
                      <a:endParaRPr lang="pl-PL" sz="20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 marL="128016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>
                          <a:lumMod val="50000"/>
                          <a:lumOff val="50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 descr="H:\Content Team\ICONS\talks_communication-512.png"/>
          <p:cNvPicPr>
            <a:picLocks noChangeAspect="1" noChangeArrowheads="1"/>
          </p:cNvPicPr>
          <p:nvPr/>
        </p:nvPicPr>
        <p:blipFill>
          <a:blip r:embed="rId2" cstate="print">
            <a:lum bright="-17000"/>
          </a:blip>
          <a:srcRect/>
          <a:stretch>
            <a:fillRect/>
          </a:stretch>
        </p:blipFill>
        <p:spPr bwMode="auto">
          <a:xfrm>
            <a:off x="2017626" y="2414774"/>
            <a:ext cx="838200" cy="838200"/>
          </a:xfrm>
          <a:prstGeom prst="rect">
            <a:avLst/>
          </a:prstGeom>
          <a:noFill/>
        </p:spPr>
      </p:pic>
      <p:pic>
        <p:nvPicPr>
          <p:cNvPr id="65538" name="Picture 2" descr="H:\Content Team\ICONS\10-5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9733" y="1388456"/>
            <a:ext cx="549431" cy="642257"/>
          </a:xfrm>
          <a:prstGeom prst="rect">
            <a:avLst/>
          </a:prstGeom>
          <a:noFill/>
        </p:spPr>
      </p:pic>
      <p:pic>
        <p:nvPicPr>
          <p:cNvPr id="65539" name="Picture 3" descr="H:\Content Team\ICONS\journal.png"/>
          <p:cNvPicPr>
            <a:picLocks noChangeAspect="1" noChangeArrowheads="1"/>
          </p:cNvPicPr>
          <p:nvPr/>
        </p:nvPicPr>
        <p:blipFill>
          <a:blip r:embed="rId4" cstate="print">
            <a:lum contrast="33000"/>
          </a:blip>
          <a:srcRect/>
          <a:stretch>
            <a:fillRect/>
          </a:stretch>
        </p:blipFill>
        <p:spPr bwMode="auto">
          <a:xfrm>
            <a:off x="1776362" y="4825721"/>
            <a:ext cx="981389" cy="981389"/>
          </a:xfrm>
          <a:prstGeom prst="rect">
            <a:avLst/>
          </a:prstGeom>
          <a:noFill/>
        </p:spPr>
      </p:pic>
      <p:pic>
        <p:nvPicPr>
          <p:cNvPr id="65541" name="Picture 5" descr="C:\Users\lsimone\AppData\Local\Microsoft\Windows\Temporary Internet Files\Content.IE5\3RQT3LLM\6026641793_285ce794d2_z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17626" y="3516033"/>
            <a:ext cx="751445" cy="776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0949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756" y="120893"/>
            <a:ext cx="8911687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PAH: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6795" y="1401783"/>
            <a:ext cx="10006314" cy="539852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Despite significant therapeutic advances PAH remains a progressive, incurable disease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Patients undergo multiple transitions throughout the course of their disease &amp; care settings must anticipate &amp; plan for these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PAH is relatively rare &amp;management is complex, thus essential to </a:t>
            </a:r>
          </a:p>
          <a:p>
            <a:pPr marL="804863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Follow evidence-based guidelines, &amp;</a:t>
            </a:r>
          </a:p>
          <a:p>
            <a:pPr marL="804863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Consider referral to an expert PH care center whenever possible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Transitions to the patient’s home, SNF, or palliative care/hospice have special considerations. </a:t>
            </a:r>
          </a:p>
          <a:p>
            <a:pPr marL="804863" lvl="1" indent="-342900">
              <a:buFont typeface="Arial" panose="020B0604020202020204" pitchFamily="34" charset="0"/>
              <a:buChar char="•"/>
            </a:pPr>
            <a:r>
              <a:rPr lang="en-US" sz="1800" dirty="0"/>
              <a:t>Providers must ensure that patients &amp; families/caregivers understand &amp; are equipped to carry out the care plan at home, including management </a:t>
            </a:r>
            <a:r>
              <a:rPr lang="en-US" sz="2000" dirty="0"/>
              <a:t>of complex PAH therapies</a:t>
            </a:r>
          </a:p>
          <a:p>
            <a:pPr marL="804863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SNF, palliative care &amp; hospice must be able to provide PAH care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825" y="421550"/>
            <a:ext cx="1614618" cy="79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12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PAH: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2481" y="1904999"/>
            <a:ext cx="9737827" cy="473308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 transition points, timely, bi-directional communication &amp; individualized information transfer, along with follow up, is essential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Following care transitions, healthcare providers should follow-up promptly to verify successful transition.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Advance planning discussions should be conducted early with PAH patients &amp; their families/caregivers to identify a medical power of attorney &amp; document patient wishes regarding end-of-life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Care settings should establish quality measures and assess management of care transitions on an ongoing basis.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033" y="624110"/>
            <a:ext cx="1614618" cy="79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25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8513"/>
          </a:xfrm>
        </p:spPr>
        <p:txBody>
          <a:bodyPr/>
          <a:lstStyle/>
          <a:p>
            <a:r>
              <a:rPr lang="en-US" b="1" dirty="0"/>
              <a:t>Available at: </a:t>
            </a:r>
            <a:r>
              <a:rPr lang="en-US" b="1" dirty="0">
                <a:solidFill>
                  <a:srgbClr val="C00000"/>
                </a:solidFill>
              </a:rPr>
              <a:t>www.primeinc.org/pah</a:t>
            </a:r>
            <a:endParaRPr lang="en-US" b="1" dirty="0"/>
          </a:p>
        </p:txBody>
      </p:sp>
      <p:pic>
        <p:nvPicPr>
          <p:cNvPr id="4" name="Picture 2" descr="https://primeinc.org/images/courses/vidsplash/54PR1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2925" y="1163257"/>
            <a:ext cx="8015272" cy="531523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91787" y="6431588"/>
            <a:ext cx="8437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Accredited for 2.0 hours of ACCME, ACPE, ANCC, and CCMC credits</a:t>
            </a:r>
          </a:p>
        </p:txBody>
      </p:sp>
    </p:spTree>
    <p:extLst>
      <p:ext uri="{BB962C8B-B14F-4D97-AF65-F5344CB8AC3E}">
        <p14:creationId xmlns:p14="http://schemas.microsoft.com/office/powerpoint/2010/main" val="1521092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471" y="1061013"/>
            <a:ext cx="8915400" cy="2724845"/>
          </a:xfrm>
        </p:spPr>
        <p:txBody>
          <a:bodyPr/>
          <a:lstStyle/>
          <a:p>
            <a:r>
              <a:rPr lang="en-US" b="1" dirty="0"/>
              <a:t>Questions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838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3354388" y="5692775"/>
            <a:ext cx="1866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Pharmacy</a:t>
            </a:r>
          </a:p>
        </p:txBody>
      </p:sp>
      <p:sp>
        <p:nvSpPr>
          <p:cNvPr id="49155" name="Text Box 4"/>
          <p:cNvSpPr txBox="1">
            <a:spLocks noChangeArrowheads="1"/>
          </p:cNvSpPr>
          <p:nvPr/>
        </p:nvSpPr>
        <p:spPr bwMode="auto">
          <a:xfrm>
            <a:off x="6663857" y="5730976"/>
            <a:ext cx="10820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Employer</a:t>
            </a:r>
          </a:p>
        </p:txBody>
      </p:sp>
      <p:graphicFrame>
        <p:nvGraphicFramePr>
          <p:cNvPr id="49156" name="Object 6"/>
          <p:cNvGraphicFramePr>
            <a:graphicFrameLocks noChangeAspect="1"/>
          </p:cNvGraphicFramePr>
          <p:nvPr/>
        </p:nvGraphicFramePr>
        <p:xfrm>
          <a:off x="1976439" y="3429000"/>
          <a:ext cx="13684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Clip" r:id="rId4" imgW="3477960" imgH="2158920" progId="">
                  <p:embed/>
                </p:oleObj>
              </mc:Choice>
              <mc:Fallback>
                <p:oleObj name="Clip" r:id="rId4" imgW="3477960" imgH="2158920" progId="">
                  <p:embed/>
                  <p:pic>
                    <p:nvPicPr>
                      <p:cNvPr id="4915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9" y="3429000"/>
                        <a:ext cx="13684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7"/>
          <p:cNvGraphicFramePr>
            <a:graphicFrameLocks noChangeAspect="1"/>
          </p:cNvGraphicFramePr>
          <p:nvPr/>
        </p:nvGraphicFramePr>
        <p:xfrm>
          <a:off x="8750301" y="4643438"/>
          <a:ext cx="7461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Clip" r:id="rId6" imgW="1354226" imgH="1858975" progId="">
                  <p:embed/>
                </p:oleObj>
              </mc:Choice>
              <mc:Fallback>
                <p:oleObj name="Clip" r:id="rId6" imgW="1354226" imgH="1858975" progId="">
                  <p:embed/>
                  <p:pic>
                    <p:nvPicPr>
                      <p:cNvPr id="4915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301" y="4643438"/>
                        <a:ext cx="7461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8"/>
          <p:cNvGraphicFramePr>
            <a:graphicFrameLocks noChangeAspect="1"/>
          </p:cNvGraphicFramePr>
          <p:nvPr/>
        </p:nvGraphicFramePr>
        <p:xfrm>
          <a:off x="8485188" y="2592388"/>
          <a:ext cx="1281112" cy="1287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Clip" r:id="rId8" imgW="3554280" imgH="3581280" progId="">
                  <p:embed/>
                </p:oleObj>
              </mc:Choice>
              <mc:Fallback>
                <p:oleObj name="Clip" r:id="rId8" imgW="3554280" imgH="3581280" progId="">
                  <p:embed/>
                  <p:pic>
                    <p:nvPicPr>
                      <p:cNvPr id="4915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5188" y="2592388"/>
                        <a:ext cx="1281112" cy="1287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9"/>
          <p:cNvGraphicFramePr>
            <a:graphicFrameLocks noChangeAspect="1"/>
          </p:cNvGraphicFramePr>
          <p:nvPr/>
        </p:nvGraphicFramePr>
        <p:xfrm>
          <a:off x="7818439" y="1828800"/>
          <a:ext cx="9112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Clip" r:id="rId10" imgW="4328640" imgH="4114800" progId="">
                  <p:embed/>
                </p:oleObj>
              </mc:Choice>
              <mc:Fallback>
                <p:oleObj name="Clip" r:id="rId10" imgW="4328640" imgH="4114800" progId="">
                  <p:embed/>
                  <p:pic>
                    <p:nvPicPr>
                      <p:cNvPr id="4915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8439" y="1828800"/>
                        <a:ext cx="9112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0" name="Line 11"/>
          <p:cNvSpPr>
            <a:spLocks noChangeShapeType="1"/>
          </p:cNvSpPr>
          <p:nvPr/>
        </p:nvSpPr>
        <p:spPr bwMode="auto">
          <a:xfrm flipV="1">
            <a:off x="6323014" y="2374901"/>
            <a:ext cx="1419225" cy="847725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61" name="Line 12"/>
          <p:cNvSpPr>
            <a:spLocks noChangeShapeType="1"/>
          </p:cNvSpPr>
          <p:nvPr/>
        </p:nvSpPr>
        <p:spPr bwMode="auto">
          <a:xfrm flipH="1">
            <a:off x="6554789" y="2497138"/>
            <a:ext cx="1563687" cy="881062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62" name="Line 13"/>
          <p:cNvSpPr>
            <a:spLocks noChangeShapeType="1"/>
          </p:cNvSpPr>
          <p:nvPr/>
        </p:nvSpPr>
        <p:spPr bwMode="auto">
          <a:xfrm>
            <a:off x="3471863" y="2921001"/>
            <a:ext cx="1905000" cy="633413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63" name="Line 14"/>
          <p:cNvSpPr>
            <a:spLocks noChangeShapeType="1"/>
          </p:cNvSpPr>
          <p:nvPr/>
        </p:nvSpPr>
        <p:spPr bwMode="auto">
          <a:xfrm flipH="1" flipV="1">
            <a:off x="3810000" y="2438401"/>
            <a:ext cx="1612900" cy="854075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64" name="Line 15"/>
          <p:cNvSpPr>
            <a:spLocks noChangeShapeType="1"/>
          </p:cNvSpPr>
          <p:nvPr/>
        </p:nvSpPr>
        <p:spPr bwMode="auto">
          <a:xfrm>
            <a:off x="4419600" y="2362200"/>
            <a:ext cx="990600" cy="68580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65" name="Text Box 16"/>
          <p:cNvSpPr txBox="1">
            <a:spLocks noChangeArrowheads="1"/>
          </p:cNvSpPr>
          <p:nvPr/>
        </p:nvSpPr>
        <p:spPr bwMode="auto">
          <a:xfrm>
            <a:off x="7391400" y="1219200"/>
            <a:ext cx="17668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PCP/Medical</a:t>
            </a:r>
            <a:r>
              <a:rPr lang="en-US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Home</a:t>
            </a:r>
            <a:r>
              <a:rPr lang="en-US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</a:p>
        </p:txBody>
      </p:sp>
      <p:sp>
        <p:nvSpPr>
          <p:cNvPr id="49166" name="Text Box 17"/>
          <p:cNvSpPr txBox="1">
            <a:spLocks noChangeArrowheads="1"/>
          </p:cNvSpPr>
          <p:nvPr/>
        </p:nvSpPr>
        <p:spPr bwMode="auto">
          <a:xfrm>
            <a:off x="9326564" y="4589464"/>
            <a:ext cx="10366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Specialist</a:t>
            </a:r>
          </a:p>
        </p:txBody>
      </p:sp>
      <p:sp>
        <p:nvSpPr>
          <p:cNvPr id="49167" name="Text Box 18"/>
          <p:cNvSpPr txBox="1">
            <a:spLocks noChangeArrowheads="1"/>
          </p:cNvSpPr>
          <p:nvPr/>
        </p:nvSpPr>
        <p:spPr bwMode="auto">
          <a:xfrm>
            <a:off x="5303838" y="3937000"/>
            <a:ext cx="11858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400" b="1"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Pat</a:t>
            </a:r>
            <a:r>
              <a:rPr lang="en-US" altLang="en-US" sz="1400" b="1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ient &amp;</a:t>
            </a:r>
          </a:p>
          <a:p>
            <a:pPr algn="ctr" eaLnBrk="1" hangingPunct="1"/>
            <a:r>
              <a:rPr lang="en-US" altLang="en-US" sz="1400" b="1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t>Caregiver </a:t>
            </a:r>
          </a:p>
        </p:txBody>
      </p:sp>
      <p:sp>
        <p:nvSpPr>
          <p:cNvPr id="49168" name="Text Box 19"/>
          <p:cNvSpPr txBox="1">
            <a:spLocks noChangeArrowheads="1"/>
          </p:cNvSpPr>
          <p:nvPr/>
        </p:nvSpPr>
        <p:spPr bwMode="auto">
          <a:xfrm>
            <a:off x="8680450" y="3762375"/>
            <a:ext cx="914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Hospital</a:t>
            </a:r>
          </a:p>
        </p:txBody>
      </p:sp>
      <p:graphicFrame>
        <p:nvGraphicFramePr>
          <p:cNvPr id="49169" name="Object 20"/>
          <p:cNvGraphicFramePr>
            <a:graphicFrameLocks noChangeAspect="1"/>
          </p:cNvGraphicFramePr>
          <p:nvPr/>
        </p:nvGraphicFramePr>
        <p:xfrm>
          <a:off x="2066926" y="1828800"/>
          <a:ext cx="1408113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Clip" r:id="rId12" imgW="3477960" imgH="2158920" progId="">
                  <p:embed/>
                </p:oleObj>
              </mc:Choice>
              <mc:Fallback>
                <p:oleObj name="Clip" r:id="rId12" imgW="3477960" imgH="2158920" progId="">
                  <p:embed/>
                  <p:pic>
                    <p:nvPicPr>
                      <p:cNvPr id="49169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6" y="1828800"/>
                        <a:ext cx="1408113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0" name="Text Box 21"/>
          <p:cNvSpPr txBox="1">
            <a:spLocks noChangeArrowheads="1"/>
          </p:cNvSpPr>
          <p:nvPr/>
        </p:nvSpPr>
        <p:spPr bwMode="auto">
          <a:xfrm>
            <a:off x="1927226" y="2647950"/>
            <a:ext cx="2092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Community Health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Center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49171" name="Line 22"/>
          <p:cNvSpPr>
            <a:spLocks noChangeShapeType="1"/>
          </p:cNvSpPr>
          <p:nvPr/>
        </p:nvSpPr>
        <p:spPr bwMode="auto">
          <a:xfrm flipV="1">
            <a:off x="6472239" y="3571875"/>
            <a:ext cx="2162175" cy="153988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72" name="Line 23"/>
          <p:cNvSpPr>
            <a:spLocks noChangeShapeType="1"/>
          </p:cNvSpPr>
          <p:nvPr/>
        </p:nvSpPr>
        <p:spPr bwMode="auto">
          <a:xfrm flipH="1">
            <a:off x="6508750" y="3795714"/>
            <a:ext cx="1892300" cy="128587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73" name="Line 24"/>
          <p:cNvSpPr>
            <a:spLocks noChangeShapeType="1"/>
          </p:cNvSpPr>
          <p:nvPr/>
        </p:nvSpPr>
        <p:spPr bwMode="auto">
          <a:xfrm rot="209648">
            <a:off x="7023100" y="4181476"/>
            <a:ext cx="1843088" cy="593725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74" name="Line 25"/>
          <p:cNvSpPr>
            <a:spLocks noChangeShapeType="1"/>
          </p:cNvSpPr>
          <p:nvPr/>
        </p:nvSpPr>
        <p:spPr bwMode="auto">
          <a:xfrm flipH="1" flipV="1">
            <a:off x="6980239" y="4343401"/>
            <a:ext cx="1654175" cy="665163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graphicFrame>
        <p:nvGraphicFramePr>
          <p:cNvPr id="49175" name="Object 26"/>
          <p:cNvGraphicFramePr>
            <a:graphicFrameLocks noChangeAspect="1"/>
          </p:cNvGraphicFramePr>
          <p:nvPr/>
        </p:nvGraphicFramePr>
        <p:xfrm>
          <a:off x="3746501" y="4878389"/>
          <a:ext cx="663575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Clip" r:id="rId14" imgW="3008520" imgH="3340080" progId="">
                  <p:embed/>
                </p:oleObj>
              </mc:Choice>
              <mc:Fallback>
                <p:oleObj name="Clip" r:id="rId14" imgW="3008520" imgH="3340080" progId="">
                  <p:embed/>
                  <p:pic>
                    <p:nvPicPr>
                      <p:cNvPr id="49175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1" y="4878389"/>
                        <a:ext cx="663575" cy="73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6" name="Text Box 27"/>
          <p:cNvSpPr txBox="1">
            <a:spLocks noChangeArrowheads="1"/>
          </p:cNvSpPr>
          <p:nvPr/>
        </p:nvSpPr>
        <p:spPr bwMode="auto">
          <a:xfrm>
            <a:off x="1962150" y="4524376"/>
            <a:ext cx="1301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Health Plan</a:t>
            </a:r>
          </a:p>
        </p:txBody>
      </p:sp>
      <p:graphicFrame>
        <p:nvGraphicFramePr>
          <p:cNvPr id="49177" name="Object 29"/>
          <p:cNvGraphicFramePr>
            <a:graphicFrameLocks noChangeAspect="1"/>
          </p:cNvGraphicFramePr>
          <p:nvPr/>
        </p:nvGraphicFramePr>
        <p:xfrm>
          <a:off x="5456239" y="2895600"/>
          <a:ext cx="966787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Clip" r:id="rId16" imgW="2817137" imgH="2237715" progId="">
                  <p:embed/>
                </p:oleObj>
              </mc:Choice>
              <mc:Fallback>
                <p:oleObj name="Clip" r:id="rId16" imgW="2817137" imgH="2237715" progId="">
                  <p:embed/>
                  <p:pic>
                    <p:nvPicPr>
                      <p:cNvPr id="491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6239" y="2895600"/>
                        <a:ext cx="966787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8" name="Object 30"/>
          <p:cNvGraphicFramePr>
            <a:graphicFrameLocks noChangeAspect="1"/>
          </p:cNvGraphicFramePr>
          <p:nvPr/>
        </p:nvGraphicFramePr>
        <p:xfrm>
          <a:off x="6518275" y="4819650"/>
          <a:ext cx="89535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Clip" r:id="rId18" imgW="1030529" imgH="1117397" progId="">
                  <p:embed/>
                </p:oleObj>
              </mc:Choice>
              <mc:Fallback>
                <p:oleObj name="Clip" r:id="rId18" imgW="1030529" imgH="1117397" progId="">
                  <p:embed/>
                  <p:pic>
                    <p:nvPicPr>
                      <p:cNvPr id="4917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8275" y="4819650"/>
                        <a:ext cx="89535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9" name="Line 31"/>
          <p:cNvSpPr>
            <a:spLocks noChangeShapeType="1"/>
          </p:cNvSpPr>
          <p:nvPr/>
        </p:nvSpPr>
        <p:spPr bwMode="auto">
          <a:xfrm flipV="1">
            <a:off x="6007100" y="2195513"/>
            <a:ext cx="44450" cy="62865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0" name="Line 32"/>
          <p:cNvSpPr>
            <a:spLocks noChangeShapeType="1"/>
          </p:cNvSpPr>
          <p:nvPr/>
        </p:nvSpPr>
        <p:spPr bwMode="auto">
          <a:xfrm flipH="1">
            <a:off x="5837239" y="2222501"/>
            <a:ext cx="9525" cy="644525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1" name="Line 33"/>
          <p:cNvSpPr>
            <a:spLocks noChangeShapeType="1"/>
          </p:cNvSpPr>
          <p:nvPr/>
        </p:nvSpPr>
        <p:spPr bwMode="auto">
          <a:xfrm rot="21223070" flipH="1" flipV="1">
            <a:off x="3516314" y="3579813"/>
            <a:ext cx="1419225" cy="290512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2" name="Line 34"/>
          <p:cNvSpPr>
            <a:spLocks noChangeShapeType="1"/>
          </p:cNvSpPr>
          <p:nvPr/>
        </p:nvSpPr>
        <p:spPr bwMode="auto">
          <a:xfrm flipH="1">
            <a:off x="3200401" y="4024314"/>
            <a:ext cx="1947863" cy="166687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3" name="Line 35"/>
          <p:cNvSpPr>
            <a:spLocks noChangeShapeType="1"/>
          </p:cNvSpPr>
          <p:nvPr/>
        </p:nvSpPr>
        <p:spPr bwMode="auto">
          <a:xfrm flipH="1">
            <a:off x="4535488" y="4495801"/>
            <a:ext cx="768350" cy="677863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4" name="Line 36"/>
          <p:cNvSpPr>
            <a:spLocks noChangeShapeType="1"/>
          </p:cNvSpPr>
          <p:nvPr/>
        </p:nvSpPr>
        <p:spPr bwMode="auto">
          <a:xfrm>
            <a:off x="5888038" y="4448175"/>
            <a:ext cx="608012" cy="90170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5" name="Line 37"/>
          <p:cNvSpPr>
            <a:spLocks noChangeShapeType="1"/>
          </p:cNvSpPr>
          <p:nvPr/>
        </p:nvSpPr>
        <p:spPr bwMode="auto">
          <a:xfrm flipH="1" flipV="1">
            <a:off x="6100764" y="4413251"/>
            <a:ext cx="465137" cy="595313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86" name="Text Box 38"/>
          <p:cNvSpPr txBox="1">
            <a:spLocks noChangeArrowheads="1"/>
          </p:cNvSpPr>
          <p:nvPr/>
        </p:nvSpPr>
        <p:spPr bwMode="auto">
          <a:xfrm rot="1256075">
            <a:off x="7737476" y="4318000"/>
            <a:ext cx="5873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Adherence</a:t>
            </a:r>
          </a:p>
        </p:txBody>
      </p:sp>
      <p:sp>
        <p:nvSpPr>
          <p:cNvPr id="49187" name="Text Box 39"/>
          <p:cNvSpPr txBox="1">
            <a:spLocks noChangeArrowheads="1"/>
          </p:cNvSpPr>
          <p:nvPr/>
        </p:nvSpPr>
        <p:spPr bwMode="auto">
          <a:xfrm rot="1260571">
            <a:off x="7294564" y="4556125"/>
            <a:ext cx="12350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Assessment &amp; Support</a:t>
            </a:r>
          </a:p>
        </p:txBody>
      </p:sp>
      <p:sp>
        <p:nvSpPr>
          <p:cNvPr id="49188" name="Text Box 40"/>
          <p:cNvSpPr txBox="1">
            <a:spLocks noChangeArrowheads="1"/>
          </p:cNvSpPr>
          <p:nvPr/>
        </p:nvSpPr>
        <p:spPr bwMode="auto">
          <a:xfrm>
            <a:off x="6359525" y="4397375"/>
            <a:ext cx="579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Health</a:t>
            </a:r>
            <a: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  <a:b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</a:b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Promotion</a:t>
            </a:r>
          </a:p>
        </p:txBody>
      </p:sp>
      <p:sp>
        <p:nvSpPr>
          <p:cNvPr id="49189" name="Rectangle 41"/>
          <p:cNvSpPr>
            <a:spLocks noChangeArrowheads="1"/>
          </p:cNvSpPr>
          <p:nvPr/>
        </p:nvSpPr>
        <p:spPr bwMode="auto">
          <a:xfrm>
            <a:off x="3460751" y="3887789"/>
            <a:ext cx="12604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</a:rPr>
              <a:t>Motivational Advocacy</a:t>
            </a:r>
          </a:p>
        </p:txBody>
      </p:sp>
      <p:sp>
        <p:nvSpPr>
          <p:cNvPr id="49190" name="Rectangle 42"/>
          <p:cNvSpPr>
            <a:spLocks noChangeArrowheads="1"/>
          </p:cNvSpPr>
          <p:nvPr/>
        </p:nvSpPr>
        <p:spPr bwMode="auto">
          <a:xfrm rot="19692898">
            <a:off x="4476750" y="4678363"/>
            <a:ext cx="7381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Prescription</a:t>
            </a:r>
          </a:p>
        </p:txBody>
      </p:sp>
      <p:sp>
        <p:nvSpPr>
          <p:cNvPr id="49191" name="Rectangle 43"/>
          <p:cNvSpPr>
            <a:spLocks noChangeArrowheads="1"/>
          </p:cNvSpPr>
          <p:nvPr/>
        </p:nvSpPr>
        <p:spPr bwMode="auto">
          <a:xfrm rot="18985693">
            <a:off x="4478338" y="4787900"/>
            <a:ext cx="133985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</a:rPr>
              <a:t>Assessment &amp; Care Plan</a:t>
            </a:r>
          </a:p>
        </p:txBody>
      </p:sp>
      <p:sp>
        <p:nvSpPr>
          <p:cNvPr id="49192" name="Text Box 44"/>
          <p:cNvSpPr txBox="1">
            <a:spLocks noChangeArrowheads="1"/>
          </p:cNvSpPr>
          <p:nvPr/>
        </p:nvSpPr>
        <p:spPr bwMode="auto">
          <a:xfrm>
            <a:off x="6124575" y="2336800"/>
            <a:ext cx="7302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Motivational </a:t>
            </a:r>
            <a:b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</a:b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Interventions</a:t>
            </a:r>
          </a:p>
        </p:txBody>
      </p:sp>
      <p:sp>
        <p:nvSpPr>
          <p:cNvPr id="49193" name="Text Box 45"/>
          <p:cNvSpPr txBox="1">
            <a:spLocks noChangeArrowheads="1"/>
          </p:cNvSpPr>
          <p:nvPr/>
        </p:nvSpPr>
        <p:spPr bwMode="auto">
          <a:xfrm>
            <a:off x="5228325" y="2428131"/>
            <a:ext cx="51456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Advocate</a:t>
            </a:r>
          </a:p>
        </p:txBody>
      </p:sp>
      <p:sp>
        <p:nvSpPr>
          <p:cNvPr id="49194" name="Text Box 46"/>
          <p:cNvSpPr txBox="1">
            <a:spLocks noChangeArrowheads="1"/>
          </p:cNvSpPr>
          <p:nvPr/>
        </p:nvSpPr>
        <p:spPr bwMode="auto">
          <a:xfrm>
            <a:off x="7192963" y="3511550"/>
            <a:ext cx="6223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Assessment</a:t>
            </a:r>
          </a:p>
        </p:txBody>
      </p:sp>
      <p:sp>
        <p:nvSpPr>
          <p:cNvPr id="49195" name="Text Box 47"/>
          <p:cNvSpPr txBox="1">
            <a:spLocks noChangeArrowheads="1"/>
          </p:cNvSpPr>
          <p:nvPr/>
        </p:nvSpPr>
        <p:spPr bwMode="auto">
          <a:xfrm rot="21369921">
            <a:off x="6823076" y="3262313"/>
            <a:ext cx="16033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Medication Reconciliation</a:t>
            </a:r>
          </a:p>
        </p:txBody>
      </p:sp>
      <p:sp>
        <p:nvSpPr>
          <p:cNvPr id="49196" name="Line 48"/>
          <p:cNvSpPr>
            <a:spLocks noChangeShapeType="1"/>
          </p:cNvSpPr>
          <p:nvPr/>
        </p:nvSpPr>
        <p:spPr bwMode="auto">
          <a:xfrm flipH="1">
            <a:off x="6530975" y="3408364"/>
            <a:ext cx="1892300" cy="128587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197" name="Text Box 49"/>
          <p:cNvSpPr txBox="1">
            <a:spLocks noChangeArrowheads="1"/>
          </p:cNvSpPr>
          <p:nvPr/>
        </p:nvSpPr>
        <p:spPr bwMode="auto">
          <a:xfrm>
            <a:off x="7223125" y="3697288"/>
            <a:ext cx="5476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Care Plan</a:t>
            </a:r>
          </a:p>
        </p:txBody>
      </p:sp>
      <p:sp>
        <p:nvSpPr>
          <p:cNvPr id="49198" name="Text Box 50"/>
          <p:cNvSpPr txBox="1">
            <a:spLocks noChangeArrowheads="1"/>
          </p:cNvSpPr>
          <p:nvPr/>
        </p:nvSpPr>
        <p:spPr bwMode="auto">
          <a:xfrm rot="1956015">
            <a:off x="4483101" y="2370139"/>
            <a:ext cx="5873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Adherence</a:t>
            </a:r>
          </a:p>
        </p:txBody>
      </p:sp>
      <p:sp>
        <p:nvSpPr>
          <p:cNvPr id="49199" name="Text Box 51"/>
          <p:cNvSpPr txBox="1">
            <a:spLocks noChangeArrowheads="1"/>
          </p:cNvSpPr>
          <p:nvPr/>
        </p:nvSpPr>
        <p:spPr bwMode="auto">
          <a:xfrm rot="1829331">
            <a:off x="3932239" y="2627314"/>
            <a:ext cx="123507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Assessment</a:t>
            </a:r>
            <a: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&amp; Support</a:t>
            </a:r>
          </a:p>
        </p:txBody>
      </p:sp>
      <p:sp>
        <p:nvSpPr>
          <p:cNvPr id="49200" name="Text Box 52"/>
          <p:cNvSpPr txBox="1">
            <a:spLocks noChangeArrowheads="1"/>
          </p:cNvSpPr>
          <p:nvPr/>
        </p:nvSpPr>
        <p:spPr bwMode="auto">
          <a:xfrm rot="1150755">
            <a:off x="3746500" y="3140075"/>
            <a:ext cx="1614488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Coordination</a:t>
            </a:r>
            <a: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&amp; </a:t>
            </a: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Care</a:t>
            </a:r>
            <a: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Plan </a:t>
            </a:r>
          </a:p>
        </p:txBody>
      </p:sp>
      <p:sp>
        <p:nvSpPr>
          <p:cNvPr id="49201" name="Text Box 53"/>
          <p:cNvSpPr txBox="1">
            <a:spLocks noChangeArrowheads="1"/>
          </p:cNvSpPr>
          <p:nvPr/>
        </p:nvSpPr>
        <p:spPr bwMode="auto">
          <a:xfrm rot="19941573">
            <a:off x="6429376" y="2738438"/>
            <a:ext cx="8556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Non-Adherence</a:t>
            </a:r>
          </a:p>
        </p:txBody>
      </p:sp>
      <p:sp>
        <p:nvSpPr>
          <p:cNvPr id="49202" name="Text Box 54"/>
          <p:cNvSpPr txBox="1">
            <a:spLocks noChangeArrowheads="1"/>
          </p:cNvSpPr>
          <p:nvPr/>
        </p:nvSpPr>
        <p:spPr bwMode="auto">
          <a:xfrm rot="19936849">
            <a:off x="6543675" y="2846388"/>
            <a:ext cx="13398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Behavior Health Change</a:t>
            </a:r>
          </a:p>
        </p:txBody>
      </p:sp>
      <p:sp>
        <p:nvSpPr>
          <p:cNvPr id="49203" name="Line 55"/>
          <p:cNvSpPr>
            <a:spLocks noChangeShapeType="1"/>
          </p:cNvSpPr>
          <p:nvPr/>
        </p:nvSpPr>
        <p:spPr bwMode="auto">
          <a:xfrm rot="19360547" flipH="1" flipV="1">
            <a:off x="4278314" y="4633913"/>
            <a:ext cx="1069975" cy="3175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49204" name="Text Box 56"/>
          <p:cNvSpPr txBox="1">
            <a:spLocks noChangeArrowheads="1"/>
          </p:cNvSpPr>
          <p:nvPr/>
        </p:nvSpPr>
        <p:spPr bwMode="auto">
          <a:xfrm rot="514759">
            <a:off x="3863976" y="3513139"/>
            <a:ext cx="620713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10287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10287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10287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10287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10287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10287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10287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10287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10287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Facilitation</a:t>
            </a:r>
          </a:p>
        </p:txBody>
      </p:sp>
      <p:sp>
        <p:nvSpPr>
          <p:cNvPr id="49205" name="Text Box 57"/>
          <p:cNvSpPr txBox="1">
            <a:spLocks noChangeArrowheads="1"/>
          </p:cNvSpPr>
          <p:nvPr/>
        </p:nvSpPr>
        <p:spPr bwMode="auto">
          <a:xfrm rot="4130701">
            <a:off x="5589588" y="4716463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Increase</a:t>
            </a:r>
            <a:r>
              <a:rPr lang="en-US" altLang="en-US" sz="1000" b="1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Productivity</a:t>
            </a:r>
          </a:p>
        </p:txBody>
      </p:sp>
      <p:graphicFrame>
        <p:nvGraphicFramePr>
          <p:cNvPr id="49206" name="Object 57"/>
          <p:cNvGraphicFramePr>
            <a:graphicFrameLocks noChangeAspect="1"/>
          </p:cNvGraphicFramePr>
          <p:nvPr>
            <p:extLst/>
          </p:nvPr>
        </p:nvGraphicFramePr>
        <p:xfrm>
          <a:off x="4899271" y="1173375"/>
          <a:ext cx="1981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Clip" r:id="rId20" imgW="3554280" imgH="3581280" progId="">
                  <p:embed/>
                </p:oleObj>
              </mc:Choice>
              <mc:Fallback>
                <p:oleObj name="Clip" r:id="rId20" imgW="3554280" imgH="3581280" progId="">
                  <p:embed/>
                  <p:pic>
                    <p:nvPicPr>
                      <p:cNvPr id="49206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9271" y="1173375"/>
                        <a:ext cx="19812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7"/>
          <p:cNvSpPr/>
          <p:nvPr/>
        </p:nvSpPr>
        <p:spPr>
          <a:xfrm>
            <a:off x="5151438" y="1905000"/>
            <a:ext cx="1371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000000"/>
                </a:solidFill>
              </a:rPr>
              <a:t>LTC</a:t>
            </a:r>
          </a:p>
        </p:txBody>
      </p:sp>
      <p:sp>
        <p:nvSpPr>
          <p:cNvPr id="49208" name="Text Box 27"/>
          <p:cNvSpPr txBox="1">
            <a:spLocks noChangeArrowheads="1"/>
          </p:cNvSpPr>
          <p:nvPr/>
        </p:nvSpPr>
        <p:spPr bwMode="auto">
          <a:xfrm rot="21118051">
            <a:off x="3103800" y="1431804"/>
            <a:ext cx="17891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Home Health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876800" y="5562600"/>
            <a:ext cx="14478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spc="150" dirty="0">
                <a:solidFill>
                  <a:srgbClr val="000000"/>
                </a:solidFill>
                <a:latin typeface="Georgia" pitchFamily="18" charset="0"/>
                <a:ea typeface="ＭＳ Ｐゴシック" pitchFamily="34" charset="-128"/>
                <a:cs typeface="Times New Roman" pitchFamily="18" charset="0"/>
              </a:rPr>
              <a:t>Hospice</a:t>
            </a:r>
          </a:p>
        </p:txBody>
      </p:sp>
      <p:pic>
        <p:nvPicPr>
          <p:cNvPr id="49210" name="Picture 25" descr="C:\Documents and Settings\lhan\Local Settings\Temporary Internet Files\Content.IE5\0D91EH31\MC900331728[1].wmf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105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211" name="Picture 1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752600"/>
            <a:ext cx="91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12" name="Line 37"/>
          <p:cNvSpPr>
            <a:spLocks noChangeShapeType="1"/>
          </p:cNvSpPr>
          <p:nvPr/>
        </p:nvSpPr>
        <p:spPr bwMode="auto">
          <a:xfrm flipV="1">
            <a:off x="5486400" y="4572000"/>
            <a:ext cx="152400" cy="45720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pic>
        <p:nvPicPr>
          <p:cNvPr id="49213" name="Picture 84" descr="http://portal.countyofventura.org/portal/page/portal/VCAAA/CaseManagement/CaseManagementServices/MSSP%20Case%20Management%20Services%20clip%20art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3375">
            <a:off x="2143414" y="5023735"/>
            <a:ext cx="9779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14" name="Line 34"/>
          <p:cNvSpPr>
            <a:spLocks noChangeShapeType="1"/>
          </p:cNvSpPr>
          <p:nvPr/>
        </p:nvSpPr>
        <p:spPr bwMode="auto">
          <a:xfrm flipH="1">
            <a:off x="3505201" y="4024314"/>
            <a:ext cx="1725613" cy="776287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 rot="20636574">
            <a:off x="1901007" y="5716117"/>
            <a:ext cx="19978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spc="150" dirty="0">
                <a:solidFill>
                  <a:srgbClr val="000000"/>
                </a:solidFill>
                <a:latin typeface="New Roman Times"/>
                <a:cs typeface="Times New Roman" pitchFamily="18" charset="0"/>
              </a:rPr>
              <a:t>Area Agencies on Aging</a:t>
            </a:r>
          </a:p>
        </p:txBody>
      </p:sp>
      <p:sp>
        <p:nvSpPr>
          <p:cNvPr id="49216" name="Rectangle 2"/>
          <p:cNvSpPr>
            <a:spLocks noChangeArrowheads="1"/>
          </p:cNvSpPr>
          <p:nvPr/>
        </p:nvSpPr>
        <p:spPr bwMode="auto">
          <a:xfrm rot="20346645">
            <a:off x="3627438" y="4264026"/>
            <a:ext cx="9398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b="1">
                <a:solidFill>
                  <a:srgbClr val="000000"/>
                </a:solidFill>
                <a:latin typeface="Times New Roman" panose="02020603050405020304" pitchFamily="18" charset="0"/>
              </a:rPr>
              <a:t>Facilitation</a:t>
            </a:r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49217" name="Line 15"/>
          <p:cNvSpPr>
            <a:spLocks noChangeShapeType="1"/>
          </p:cNvSpPr>
          <p:nvPr/>
        </p:nvSpPr>
        <p:spPr bwMode="auto">
          <a:xfrm flipV="1">
            <a:off x="3698876" y="4152901"/>
            <a:ext cx="1616075" cy="982663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1088943" anchor="ctr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 rot="19947458">
            <a:off x="3490912" y="4518026"/>
            <a:ext cx="1497012" cy="252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05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Assessment &amp; Support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04026" y="112926"/>
            <a:ext cx="10608880" cy="995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700" b="1" i="1" dirty="0">
                <a:latin typeface="+mn-lt"/>
              </a:rPr>
              <a:t>It is Complicated but Only Working Together as a Collaborative Team Addressing the Care Needs of the Patient &amp; Family Caregiver Can Improve This Process  </a:t>
            </a:r>
            <a:br>
              <a:rPr lang="en-US" sz="2000" b="1" i="1" dirty="0">
                <a:solidFill>
                  <a:schemeClr val="tx2"/>
                </a:solidFill>
                <a:latin typeface="+mn-lt"/>
              </a:rPr>
            </a:br>
            <a:endParaRPr lang="en-US" sz="2000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41085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438399" y="130176"/>
            <a:ext cx="8736957" cy="78422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latin typeface="+mn-lt"/>
              </a:rPr>
              <a:t>The Collaborative </a:t>
            </a:r>
            <a:r>
              <a:rPr lang="en-US" sz="3600" b="1" dirty="0" err="1">
                <a:latin typeface="+mn-lt"/>
              </a:rPr>
              <a:t>Interprofessional</a:t>
            </a:r>
            <a:r>
              <a:rPr lang="en-US" sz="3600" b="1" dirty="0">
                <a:latin typeface="+mn-lt"/>
              </a:rPr>
              <a:t> Care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latin typeface="+mn-lt"/>
              </a:rPr>
              <a:t>Team</a:t>
            </a:r>
          </a:p>
        </p:txBody>
      </p:sp>
      <p:sp>
        <p:nvSpPr>
          <p:cNvPr id="51203" name="Rectangle 4"/>
          <p:cNvSpPr txBox="1">
            <a:spLocks noChangeArrowheads="1"/>
          </p:cNvSpPr>
          <p:nvPr/>
        </p:nvSpPr>
        <p:spPr bwMode="auto">
          <a:xfrm>
            <a:off x="2076764" y="855181"/>
            <a:ext cx="5257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Patient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Family Caregiver 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Physicians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Wellness or Health Coaches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Lab and Radiology Professionals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Allied Health Professionals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Front Office Staff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Case Managers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en-US" sz="2400" dirty="0"/>
          </a:p>
        </p:txBody>
      </p:sp>
      <p:sp>
        <p:nvSpPr>
          <p:cNvPr id="51204" name="Content Placeholder 9"/>
          <p:cNvSpPr txBox="1">
            <a:spLocks/>
          </p:cNvSpPr>
          <p:nvPr/>
        </p:nvSpPr>
        <p:spPr bwMode="auto">
          <a:xfrm>
            <a:off x="7301907" y="869039"/>
            <a:ext cx="459686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Medical Assistant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Pharmacist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Specialists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Hospitalist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Nurses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Therapists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Social Workers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400" dirty="0"/>
              <a:t>Paraprofessional</a:t>
            </a:r>
          </a:p>
          <a:p>
            <a:pPr eaLnBrk="1" hangingPunct="1">
              <a:spcBef>
                <a:spcPct val="20000"/>
              </a:spcBef>
            </a:pPr>
            <a:endParaRPr lang="en-US" sz="3200" dirty="0"/>
          </a:p>
        </p:txBody>
      </p:sp>
      <p:pic>
        <p:nvPicPr>
          <p:cNvPr id="7" name="Picture 6" descr="C:\Users\dwhite\AppData\Local\Microsoft\Windows\Temporary Internet Files\Content.IE5\6T4HQF9C\MPj04101300000[1].jpg"/>
          <p:cNvPicPr>
            <a:picLocks noChangeAspect="1" noChangeArrowheads="1"/>
          </p:cNvPicPr>
          <p:nvPr/>
        </p:nvPicPr>
        <p:blipFill>
          <a:blip r:embed="rId3">
            <a:lum bright="-14000"/>
          </a:blip>
          <a:srcRect/>
          <a:stretch>
            <a:fillRect/>
          </a:stretch>
        </p:blipFill>
        <p:spPr bwMode="auto">
          <a:xfrm rot="723838">
            <a:off x="8751826" y="4691310"/>
            <a:ext cx="1546225" cy="1831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09" name="Picture 4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9464">
            <a:off x="7116314" y="4683802"/>
            <a:ext cx="1638143" cy="1819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8" descr="C:\Users\dwhite\AppData\Local\Microsoft\Windows\Temporary Internet Files\Content.IE5\2A8Q08LF\MPj0409503000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45912">
            <a:off x="5471545" y="4239486"/>
            <a:ext cx="1418813" cy="2099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dwhite\AppData\Local\Microsoft\Windows\Temporary Internet Files\Content.IE5\6T4HQF9C\MPj04100670000[1].jpg"/>
          <p:cNvPicPr>
            <a:picLocks noChangeAspect="1" noChangeArrowheads="1"/>
          </p:cNvPicPr>
          <p:nvPr/>
        </p:nvPicPr>
        <p:blipFill>
          <a:blip r:embed="rId6" cstate="print"/>
          <a:srcRect b="17237"/>
          <a:stretch>
            <a:fillRect/>
          </a:stretch>
        </p:blipFill>
        <p:spPr bwMode="auto">
          <a:xfrm rot="561744">
            <a:off x="1914920" y="4487367"/>
            <a:ext cx="1442632" cy="1791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C:\Users\dwhite\AppData\Local\Microsoft\Windows\Temporary Internet Files\Content.IE5\10RCZPXB\MPj04067540000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51118">
            <a:off x="3636688" y="4530701"/>
            <a:ext cx="1607727" cy="1792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491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0886" y="149548"/>
            <a:ext cx="10035251" cy="1280890"/>
          </a:xfrm>
        </p:spPr>
        <p:txBody>
          <a:bodyPr>
            <a:normAutofit/>
          </a:bodyPr>
          <a:lstStyle/>
          <a:p>
            <a:r>
              <a:rPr lang="en-US" sz="3200" b="1" dirty="0"/>
              <a:t>Case Managers Are Positioned to Take a Center Role in The Collaborative Care Team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36" y="1655180"/>
            <a:ext cx="4537356" cy="4681222"/>
          </a:xfrm>
          <a:prstGeom prst="rect">
            <a:avLst/>
          </a:prstGeom>
        </p:spPr>
      </p:pic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105831"/>
              </p:ext>
            </p:extLst>
          </p:nvPr>
        </p:nvGraphicFramePr>
        <p:xfrm>
          <a:off x="6927448" y="1655180"/>
          <a:ext cx="4299372" cy="4898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76236" y="6553201"/>
            <a:ext cx="58971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8"/>
              </a:rPr>
              <a:t>www.cmsa.org</a:t>
            </a:r>
            <a:r>
              <a:rPr lang="en-US" sz="800" dirty="0"/>
              <a:t> – CMSA Standards of Practice 2016</a:t>
            </a:r>
          </a:p>
        </p:txBody>
      </p:sp>
    </p:spTree>
    <p:extLst>
      <p:ext uri="{BB962C8B-B14F-4D97-AF65-F5344CB8AC3E}">
        <p14:creationId xmlns:p14="http://schemas.microsoft.com/office/powerpoint/2010/main" val="5836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752600" y="422051"/>
            <a:ext cx="9486417" cy="116249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b="1" dirty="0">
                <a:ea typeface="MS PGothic" panose="020B0600070205080204" pitchFamily="34" charset="-128"/>
              </a:rPr>
              <a:t>NTOCC’s</a:t>
            </a:r>
            <a:r>
              <a:rPr lang="en-US" altLang="en-US" sz="4000" b="1" dirty="0">
                <a:ea typeface="MS PGothic" panose="020B0600070205080204" pitchFamily="34" charset="-128"/>
              </a:rPr>
              <a:t> Seven Essential Interventions Categories</a:t>
            </a:r>
            <a:endParaRPr lang="en-US" altLang="en-US" sz="4000" b="1" dirty="0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gray">
          <a:xfrm>
            <a:off x="2838450" y="2057400"/>
            <a:ext cx="6108700" cy="446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Medications Management</a:t>
            </a: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gray">
          <a:xfrm>
            <a:off x="2838450" y="2590800"/>
            <a:ext cx="6229350" cy="446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Transition Planning</a:t>
            </a:r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gray">
          <a:xfrm>
            <a:off x="2838451" y="3124201"/>
            <a:ext cx="6156325" cy="449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Patient and Family Engagement / Education</a:t>
            </a:r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gray">
          <a:xfrm>
            <a:off x="2838450" y="4648201"/>
            <a:ext cx="6129338" cy="447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Information Transfer</a:t>
            </a:r>
          </a:p>
        </p:txBody>
      </p:sp>
      <p:sp>
        <p:nvSpPr>
          <p:cNvPr id="30727" name="Rectangle 8"/>
          <p:cNvSpPr>
            <a:spLocks noChangeArrowheads="1"/>
          </p:cNvSpPr>
          <p:nvPr/>
        </p:nvSpPr>
        <p:spPr bwMode="gray">
          <a:xfrm>
            <a:off x="2838450" y="4125914"/>
            <a:ext cx="6161088" cy="446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Follow-Up Care</a:t>
            </a:r>
          </a:p>
        </p:txBody>
      </p:sp>
      <p:sp>
        <p:nvSpPr>
          <p:cNvPr id="30728" name="Rectangle 9"/>
          <p:cNvSpPr>
            <a:spLocks noChangeArrowheads="1"/>
          </p:cNvSpPr>
          <p:nvPr/>
        </p:nvSpPr>
        <p:spPr bwMode="gray">
          <a:xfrm>
            <a:off x="2362200" y="2092325"/>
            <a:ext cx="463550" cy="4460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0729" name="Rectangle 10"/>
          <p:cNvSpPr>
            <a:spLocks noChangeArrowheads="1"/>
          </p:cNvSpPr>
          <p:nvPr/>
        </p:nvSpPr>
        <p:spPr bwMode="gray">
          <a:xfrm>
            <a:off x="2362200" y="2624139"/>
            <a:ext cx="463550" cy="44608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0730" name="Rectangle 11"/>
          <p:cNvSpPr>
            <a:spLocks noChangeArrowheads="1"/>
          </p:cNvSpPr>
          <p:nvPr/>
        </p:nvSpPr>
        <p:spPr bwMode="gray">
          <a:xfrm>
            <a:off x="2362200" y="3138488"/>
            <a:ext cx="463550" cy="449262"/>
          </a:xfrm>
          <a:prstGeom prst="rect">
            <a:avLst/>
          </a:prstGeom>
          <a:solidFill>
            <a:srgbClr val="F6BF69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0731" name="Rectangle 12"/>
          <p:cNvSpPr>
            <a:spLocks noChangeArrowheads="1"/>
          </p:cNvSpPr>
          <p:nvPr/>
        </p:nvSpPr>
        <p:spPr bwMode="gray">
          <a:xfrm>
            <a:off x="2362200" y="3657601"/>
            <a:ext cx="463550" cy="447675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0732" name="Rectangle 13"/>
          <p:cNvSpPr>
            <a:spLocks noChangeArrowheads="1"/>
          </p:cNvSpPr>
          <p:nvPr/>
        </p:nvSpPr>
        <p:spPr bwMode="gray">
          <a:xfrm>
            <a:off x="2362200" y="4191000"/>
            <a:ext cx="463550" cy="446088"/>
          </a:xfrm>
          <a:prstGeom prst="rect">
            <a:avLst/>
          </a:prstGeom>
          <a:solidFill>
            <a:srgbClr val="996633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0733" name="Rectangle 14"/>
          <p:cNvSpPr>
            <a:spLocks noChangeArrowheads="1"/>
          </p:cNvSpPr>
          <p:nvPr/>
        </p:nvSpPr>
        <p:spPr bwMode="gray">
          <a:xfrm>
            <a:off x="2838451" y="3581401"/>
            <a:ext cx="6080125" cy="449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Health Care Providers Engagement</a:t>
            </a:r>
          </a:p>
        </p:txBody>
      </p:sp>
      <p:sp>
        <p:nvSpPr>
          <p:cNvPr id="30734" name="Rectangle 17"/>
          <p:cNvSpPr>
            <a:spLocks noChangeArrowheads="1"/>
          </p:cNvSpPr>
          <p:nvPr/>
        </p:nvSpPr>
        <p:spPr bwMode="gray">
          <a:xfrm>
            <a:off x="2362200" y="4732338"/>
            <a:ext cx="463550" cy="4492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gray">
          <a:xfrm>
            <a:off x="2838450" y="5257800"/>
            <a:ext cx="6172200" cy="4460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2000" tIns="72000" rIns="72000" bIns="72000" anchor="ctr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noProof="1">
                <a:solidFill>
                  <a:srgbClr val="000000"/>
                </a:solidFill>
                <a:latin typeface="Arial" panose="020B0604020202020204" pitchFamily="34" charset="0"/>
              </a:rPr>
              <a:t>Shared Accountability across Providers and Organizations</a:t>
            </a:r>
          </a:p>
        </p:txBody>
      </p:sp>
      <p:sp>
        <p:nvSpPr>
          <p:cNvPr id="30736" name="Rectangle 18"/>
          <p:cNvSpPr>
            <a:spLocks noChangeArrowheads="1"/>
          </p:cNvSpPr>
          <p:nvPr/>
        </p:nvSpPr>
        <p:spPr bwMode="gray">
          <a:xfrm>
            <a:off x="2362200" y="5257801"/>
            <a:ext cx="463550" cy="447675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lIns="0" tIns="0" rIns="0" bIns="0" anchor="ctr"/>
          <a:lstStyle>
            <a:lvl1pPr defTabSz="8016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 defTabSz="801688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801688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800" b="1" noProof="1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33600" y="5997575"/>
            <a:ext cx="2432076" cy="253916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solidFill>
                  <a:srgbClr val="000000"/>
                </a:solidFill>
                <a:latin typeface="Arial" charset="0"/>
                <a:cs typeface="Arial" charset="0"/>
                <a:hlinkClick r:id="rId2"/>
              </a:rPr>
              <a:t>http://www.ntocc.org/Toolbox/browse</a:t>
            </a:r>
            <a:r>
              <a:rPr lang="en-US" sz="1050" dirty="0">
                <a:solidFill>
                  <a:srgbClr val="1F497D"/>
                </a:solidFill>
                <a:latin typeface="Arial" charset="0"/>
                <a:cs typeface="Arial" charset="0"/>
                <a:hlinkClick r:id="rId2"/>
              </a:rPr>
              <a:t>/</a:t>
            </a:r>
            <a:endParaRPr lang="en-US" sz="1050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20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462" y="193804"/>
            <a:ext cx="10162080" cy="1280890"/>
          </a:xfrm>
        </p:spPr>
        <p:txBody>
          <a:bodyPr/>
          <a:lstStyle/>
          <a:p>
            <a:r>
              <a:rPr lang="en-US" b="1" dirty="0"/>
              <a:t>NTOCC Care Transition Bundle – 7 Essentials Interventions Categories – www.ntocc.org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047" y="1547906"/>
            <a:ext cx="9371106" cy="515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5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799" y="59146"/>
            <a:ext cx="10122061" cy="10516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Transitions of Care Pathways for Rare Respiratory Diseases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969967" y="1244277"/>
            <a:ext cx="4313864" cy="5179671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sz="2000" dirty="0"/>
              <a:t>2 CE-accredited papers released in 2016, focusing on transitions of care for patients with pulmonary arterial hypertension (PAH) and idiopathic pulmonary fibrosis (PAH)</a:t>
            </a:r>
          </a:p>
          <a:p>
            <a:pPr lvl="1"/>
            <a:r>
              <a:rPr lang="en-US" sz="2000" dirty="0"/>
              <a:t>Developed in partnership with:</a:t>
            </a:r>
          </a:p>
          <a:p>
            <a:pPr lvl="2"/>
            <a:r>
              <a:rPr lang="en-US" sz="1800" b="1" dirty="0"/>
              <a:t>Case Management Society of America</a:t>
            </a:r>
          </a:p>
          <a:p>
            <a:pPr lvl="2"/>
            <a:r>
              <a:rPr lang="en-US" sz="1800" b="1" dirty="0"/>
              <a:t>National Transitions of Care Coalition </a:t>
            </a:r>
          </a:p>
          <a:p>
            <a:pPr lvl="2"/>
            <a:r>
              <a:rPr lang="en-US" sz="1800" b="1" dirty="0"/>
              <a:t>PRIME Education, LLC</a:t>
            </a:r>
          </a:p>
          <a:p>
            <a:pPr lvl="1"/>
            <a:r>
              <a:rPr lang="en-US" sz="2000" dirty="0"/>
              <a:t>Provide disease-specific tools and resources for the interdisciplinary team</a:t>
            </a:r>
          </a:p>
          <a:p>
            <a:pPr lvl="1"/>
            <a:r>
              <a:rPr lang="en-US" sz="2000" dirty="0"/>
              <a:t>Available at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primeinc.org</a:t>
            </a:r>
          </a:p>
        </p:txBody>
      </p:sp>
      <p:pic>
        <p:nvPicPr>
          <p:cNvPr id="10" name="Picture 9" descr="PAH coverp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48826" y="972162"/>
            <a:ext cx="2853502" cy="3692767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whitepaper coverp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6102" y="2863910"/>
            <a:ext cx="2855504" cy="3695357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684864" y="6465948"/>
            <a:ext cx="864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CE = continuing education.</a:t>
            </a:r>
          </a:p>
        </p:txBody>
      </p:sp>
    </p:spTree>
    <p:extLst>
      <p:ext uri="{BB962C8B-B14F-4D97-AF65-F5344CB8AC3E}">
        <p14:creationId xmlns:p14="http://schemas.microsoft.com/office/powerpoint/2010/main" val="685631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5494" y="118256"/>
            <a:ext cx="9467696" cy="553101"/>
          </a:xfrm>
        </p:spPr>
        <p:txBody>
          <a:bodyPr>
            <a:noAutofit/>
          </a:bodyPr>
          <a:lstStyle/>
          <a:p>
            <a:r>
              <a:rPr lang="en-US" sz="3200" b="1" dirty="0"/>
              <a:t>Pulmonary Arterial Hypertension (PAH</a:t>
            </a:r>
            <a:r>
              <a:rPr lang="en-US" sz="3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6713" y="1442630"/>
            <a:ext cx="9907929" cy="5270686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Pulmonary arterial hypertension (PAH) is a type of pulmonary hypertension (PH), an uncommon condition associated with elevated pressure w/in the pulmonary arteries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Untreated, usually results in right sided heart failure &amp; death.</a:t>
            </a:r>
          </a:p>
          <a:p>
            <a:pPr lvl="1"/>
            <a:r>
              <a:rPr lang="en-US" dirty="0"/>
              <a:t>Symptomatology is generally non-descript and may include dyspnea, fatigue, weakness, chest pain, syncope, abdominal distention, and/or ankle swelling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Prevalence of PAH in the US estimated at 12.4 cases/million. </a:t>
            </a:r>
            <a:r>
              <a:rPr lang="en-US" sz="1200" dirty="0"/>
              <a:t>Frost AE, </a:t>
            </a:r>
            <a:r>
              <a:rPr lang="en-US" sz="1200" dirty="0" err="1"/>
              <a:t>Badesch</a:t>
            </a:r>
            <a:r>
              <a:rPr lang="en-US" sz="1200" dirty="0"/>
              <a:t> DB, </a:t>
            </a:r>
            <a:r>
              <a:rPr lang="en-US" sz="1200" dirty="0" err="1"/>
              <a:t>Barst</a:t>
            </a:r>
            <a:r>
              <a:rPr lang="en-US" sz="1200" dirty="0"/>
              <a:t> RJ, et al. The changing picture of patients with PAH in the US: how REVEAL differs from historic and non-US Contemporary Registries. </a:t>
            </a:r>
            <a:r>
              <a:rPr lang="en-US" sz="1200" i="1" dirty="0"/>
              <a:t>Chest</a:t>
            </a:r>
            <a:r>
              <a:rPr lang="en-US" sz="1200" dirty="0"/>
              <a:t>. 2011;139(1):128-137.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Despite its relative rarity, has considerable impact with high rates of morbidity, hospitalization, and mortality. In addition, healthcare costs and resource utilization for PAH patients are significant</a:t>
            </a:r>
            <a:r>
              <a:rPr lang="en-US" dirty="0"/>
              <a:t>. </a:t>
            </a:r>
            <a:r>
              <a:rPr lang="en-US" sz="1200" dirty="0" err="1"/>
              <a:t>Sikirica</a:t>
            </a:r>
            <a:r>
              <a:rPr lang="en-US" sz="1200" dirty="0"/>
              <a:t> M, </a:t>
            </a:r>
            <a:r>
              <a:rPr lang="en-US" sz="1200" dirty="0" err="1"/>
              <a:t>Iorga</a:t>
            </a:r>
            <a:r>
              <a:rPr lang="en-US" sz="1200" dirty="0"/>
              <a:t> SR, Bancroft T, et al. The economic burden of PAH in the US on payers and patients. </a:t>
            </a:r>
            <a:r>
              <a:rPr lang="en-US" sz="1200" i="1" dirty="0"/>
              <a:t>BMC Health </a:t>
            </a:r>
            <a:r>
              <a:rPr lang="en-US" sz="1200" i="1" dirty="0" err="1"/>
              <a:t>Serv</a:t>
            </a:r>
            <a:r>
              <a:rPr lang="en-US" sz="1200" i="1" dirty="0"/>
              <a:t> Res</a:t>
            </a:r>
            <a:r>
              <a:rPr lang="en-US" sz="1200" dirty="0"/>
              <a:t>. 2014;14:676.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 is commonly assessed using the World Health Organization (WHO) functional classification which lists four categories:</a:t>
            </a:r>
          </a:p>
          <a:p>
            <a:pPr lvl="1"/>
            <a:r>
              <a:rPr lang="en-US" dirty="0"/>
              <a:t>From Class I (no limitations in physical activity) to Class IV (patients with severe limitations in physical activity)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629" y="509310"/>
            <a:ext cx="2221905" cy="8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19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101</TotalTime>
  <Words>2263</Words>
  <Application>Microsoft Office PowerPoint</Application>
  <PresentationFormat>Widescreen</PresentationFormat>
  <Paragraphs>287</Paragraphs>
  <Slides>26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MS PGothic</vt:lpstr>
      <vt:lpstr>MS PGothic</vt:lpstr>
      <vt:lpstr>Arial</vt:lpstr>
      <vt:lpstr>Calibri</vt:lpstr>
      <vt:lpstr>Century Gothic</vt:lpstr>
      <vt:lpstr>Georgia</vt:lpstr>
      <vt:lpstr>Gill Sans MT</vt:lpstr>
      <vt:lpstr>New Roman Times</vt:lpstr>
      <vt:lpstr>Times New Roman</vt:lpstr>
      <vt:lpstr>Wingdings 3</vt:lpstr>
      <vt:lpstr>Wisp</vt:lpstr>
      <vt:lpstr>Clip</vt:lpstr>
      <vt:lpstr>Driving 7 Elements of Success for Case Management </vt:lpstr>
      <vt:lpstr>Continuum of Care &amp; Spectrum of Services </vt:lpstr>
      <vt:lpstr>It is Complicated but Only Working Together as a Collaborative Team Addressing the Care Needs of the Patient &amp; Family Caregiver Can Improve This Process   </vt:lpstr>
      <vt:lpstr>PowerPoint Presentation</vt:lpstr>
      <vt:lpstr>Case Managers Are Positioned to Take a Center Role in The Collaborative Care Team</vt:lpstr>
      <vt:lpstr>NTOCC’s Seven Essential Interventions Categories</vt:lpstr>
      <vt:lpstr>NTOCC Care Transition Bundle – 7 Essentials Interventions Categories – www.ntocc.org</vt:lpstr>
      <vt:lpstr>Transitions of Care Pathways for Rare Respiratory Diseases</vt:lpstr>
      <vt:lpstr>Pulmonary Arterial Hypertension (PAH)</vt:lpstr>
      <vt:lpstr>PAH: Barriers &amp; Gaps for Care</vt:lpstr>
      <vt:lpstr>PAH: Barriers to Effective Care Transitions</vt:lpstr>
      <vt:lpstr>The Interprofessional PAH Care Team</vt:lpstr>
      <vt:lpstr>Medication Management</vt:lpstr>
      <vt:lpstr>Transition Planning</vt:lpstr>
      <vt:lpstr>Importance of Patient Engagement to Support Safe Care Transitions</vt:lpstr>
      <vt:lpstr>Health Literacy</vt:lpstr>
      <vt:lpstr>Patient and Family/Caregiver Education and Engagement </vt:lpstr>
      <vt:lpstr>Healthcare Provider Engagement</vt:lpstr>
      <vt:lpstr>Role of the Professional Case Manager</vt:lpstr>
      <vt:lpstr>Follow Up and Information Transfer</vt:lpstr>
      <vt:lpstr>Patient and Family-Centered Transition Communication</vt:lpstr>
      <vt:lpstr>Develop Self-Care Management Skills</vt:lpstr>
      <vt:lpstr>PAH: Summary</vt:lpstr>
      <vt:lpstr>PAH: Summary</vt:lpstr>
      <vt:lpstr>Available at: www.primeinc.org/pah</vt:lpstr>
      <vt:lpstr>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Driving 7 Elements of Success for Case Management </dc:title>
  <dc:creator>Cheri Lattimer</dc:creator>
  <cp:lastModifiedBy>Cheri Lattimer</cp:lastModifiedBy>
  <cp:revision>14</cp:revision>
  <dcterms:created xsi:type="dcterms:W3CDTF">2017-04-21T03:14:22Z</dcterms:created>
  <dcterms:modified xsi:type="dcterms:W3CDTF">2017-04-21T14:16:27Z</dcterms:modified>
</cp:coreProperties>
</file>